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midi" ContentType="audi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1" r:id="rId15"/>
    <p:sldId id="272" r:id="rId16"/>
    <p:sldId id="274" r:id="rId17"/>
    <p:sldId id="275" r:id="rId18"/>
    <p:sldId id="276" r:id="rId19"/>
    <p:sldId id="277" r:id="rId20"/>
    <p:sldId id="300" r:id="rId21"/>
    <p:sldId id="299" r:id="rId22"/>
    <p:sldId id="302" r:id="rId23"/>
    <p:sldId id="278" r:id="rId24"/>
    <p:sldId id="279" r:id="rId25"/>
    <p:sldId id="303" r:id="rId26"/>
    <p:sldId id="304" r:id="rId27"/>
    <p:sldId id="280" r:id="rId28"/>
    <p:sldId id="281" r:id="rId29"/>
    <p:sldId id="282" r:id="rId30"/>
    <p:sldId id="285" r:id="rId31"/>
    <p:sldId id="283" r:id="rId32"/>
    <p:sldId id="284" r:id="rId33"/>
    <p:sldId id="286" r:id="rId34"/>
    <p:sldId id="287" r:id="rId35"/>
    <p:sldId id="288" r:id="rId36"/>
    <p:sldId id="289" r:id="rId37"/>
    <p:sldId id="290" r:id="rId38"/>
    <p:sldId id="293" r:id="rId39"/>
    <p:sldId id="294" r:id="rId40"/>
    <p:sldId id="295" r:id="rId41"/>
    <p:sldId id="296" r:id="rId42"/>
    <p:sldId id="305" r:id="rId43"/>
    <p:sldId id="306" r:id="rId44"/>
    <p:sldId id="307" r:id="rId45"/>
    <p:sldId id="308" r:id="rId46"/>
    <p:sldId id="309" r:id="rId47"/>
    <p:sldId id="301" r:id="rId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7804"/>
  </p:normalViewPr>
  <p:slideViewPr>
    <p:cSldViewPr snapToGrid="0" snapToObjects="1">
      <p:cViewPr>
        <p:scale>
          <a:sx n="81" d="100"/>
          <a:sy n="81" d="100"/>
        </p:scale>
        <p:origin x="1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A1EA48-4352-5543-B119-A1D490A52A13}" type="doc">
      <dgm:prSet loTypeId="urn:microsoft.com/office/officeart/2005/8/layout/hierarchy2" loCatId="" qsTypeId="urn:microsoft.com/office/officeart/2005/8/quickstyle/simple5" qsCatId="simple" csTypeId="urn:microsoft.com/office/officeart/2005/8/colors/accent0_1" csCatId="mainScheme" phldr="1"/>
      <dgm:spPr/>
      <dgm:t>
        <a:bodyPr/>
        <a:lstStyle/>
        <a:p>
          <a:endParaRPr lang="zh-TW" altLang="en-US"/>
        </a:p>
      </dgm:t>
    </dgm:pt>
    <dgm:pt modelId="{7AFEFD09-2683-3E49-B47A-88AF12BF2A0C}">
      <dgm:prSet phldrT="[文字]"/>
      <dgm:spPr/>
      <dgm:t>
        <a:bodyPr/>
        <a:lstStyle/>
        <a:p>
          <a:r>
            <a:rPr lang="en-US" altLang="zh-TW" dirty="0" smtClean="0"/>
            <a:t>MIDI</a:t>
          </a:r>
          <a:endParaRPr lang="zh-TW" altLang="en-US" dirty="0"/>
        </a:p>
      </dgm:t>
    </dgm:pt>
    <dgm:pt modelId="{A8C6EA09-A60E-104B-9474-0D0E9EF2CD48}" type="parTrans" cxnId="{7CBEF676-0B74-CD4B-A532-265BCB2516A9}">
      <dgm:prSet/>
      <dgm:spPr/>
      <dgm:t>
        <a:bodyPr/>
        <a:lstStyle/>
        <a:p>
          <a:endParaRPr lang="zh-TW" altLang="en-US"/>
        </a:p>
      </dgm:t>
    </dgm:pt>
    <dgm:pt modelId="{020CDDE1-F3C8-2A43-8ECA-374E51A3547F}" type="sibTrans" cxnId="{7CBEF676-0B74-CD4B-A532-265BCB2516A9}">
      <dgm:prSet/>
      <dgm:spPr/>
      <dgm:t>
        <a:bodyPr/>
        <a:lstStyle/>
        <a:p>
          <a:endParaRPr lang="zh-TW" altLang="en-US"/>
        </a:p>
      </dgm:t>
    </dgm:pt>
    <dgm:pt modelId="{429A659E-C788-BD48-BD94-578D5C302BF9}">
      <dgm:prSet phldrT="[文字]"/>
      <dgm:spPr/>
      <dgm:t>
        <a:bodyPr/>
        <a:lstStyle/>
        <a:p>
          <a:r>
            <a:rPr lang="en-US" altLang="zh-TW" dirty="0" smtClean="0"/>
            <a:t>Signal</a:t>
          </a:r>
          <a:endParaRPr lang="zh-TW" altLang="en-US" dirty="0"/>
        </a:p>
      </dgm:t>
    </dgm:pt>
    <dgm:pt modelId="{A4E04D43-8B72-0745-9F97-4A5028E36F7D}" type="parTrans" cxnId="{B4CD141F-8F2D-2043-8222-70EE815DCD95}">
      <dgm:prSet/>
      <dgm:spPr/>
      <dgm:t>
        <a:bodyPr/>
        <a:lstStyle/>
        <a:p>
          <a:endParaRPr lang="zh-TW" altLang="en-US"/>
        </a:p>
      </dgm:t>
    </dgm:pt>
    <dgm:pt modelId="{440D838B-BA8C-2842-981C-DE80FF20E1B5}" type="sibTrans" cxnId="{B4CD141F-8F2D-2043-8222-70EE815DCD95}">
      <dgm:prSet/>
      <dgm:spPr/>
      <dgm:t>
        <a:bodyPr/>
        <a:lstStyle/>
        <a:p>
          <a:endParaRPr lang="zh-TW" altLang="en-US"/>
        </a:p>
      </dgm:t>
    </dgm:pt>
    <dgm:pt modelId="{D3F2F8ED-4CF3-B140-9154-E18EA01B4008}">
      <dgm:prSet phldrT="[文字]"/>
      <dgm:spPr/>
      <dgm:t>
        <a:bodyPr/>
        <a:lstStyle/>
        <a:p>
          <a:r>
            <a:rPr lang="en-US" altLang="zh-TW" dirty="0" smtClean="0"/>
            <a:t>voice</a:t>
          </a:r>
          <a:endParaRPr lang="zh-TW" altLang="en-US" dirty="0"/>
        </a:p>
      </dgm:t>
    </dgm:pt>
    <dgm:pt modelId="{2A049617-88FF-784D-B978-DB535FC8D673}" type="parTrans" cxnId="{85FE9731-AC38-C24A-B3A2-E70AA6E994F8}">
      <dgm:prSet/>
      <dgm:spPr/>
      <dgm:t>
        <a:bodyPr/>
        <a:lstStyle/>
        <a:p>
          <a:endParaRPr lang="zh-TW" altLang="en-US"/>
        </a:p>
      </dgm:t>
    </dgm:pt>
    <dgm:pt modelId="{322617E5-580B-0246-99BB-223E45935A90}" type="sibTrans" cxnId="{85FE9731-AC38-C24A-B3A2-E70AA6E994F8}">
      <dgm:prSet/>
      <dgm:spPr/>
      <dgm:t>
        <a:bodyPr/>
        <a:lstStyle/>
        <a:p>
          <a:endParaRPr lang="zh-TW" altLang="en-US"/>
        </a:p>
      </dgm:t>
    </dgm:pt>
    <dgm:pt modelId="{2FF40B85-2AA4-3648-967D-C8E1B1989BD8}">
      <dgm:prSet phldrT="[文字]"/>
      <dgm:spPr/>
      <dgm:t>
        <a:bodyPr/>
        <a:lstStyle/>
        <a:p>
          <a:r>
            <a:rPr lang="en-US" altLang="zh-TW" dirty="0" smtClean="0"/>
            <a:t>mode</a:t>
          </a:r>
          <a:endParaRPr lang="zh-TW" altLang="en-US" dirty="0"/>
        </a:p>
      </dgm:t>
    </dgm:pt>
    <dgm:pt modelId="{AEC38D0F-3815-FA40-A4F3-B7F67642648C}" type="parTrans" cxnId="{CEEC90FD-1C26-1641-B13F-491609E8E196}">
      <dgm:prSet/>
      <dgm:spPr/>
      <dgm:t>
        <a:bodyPr/>
        <a:lstStyle/>
        <a:p>
          <a:endParaRPr lang="zh-TW" altLang="en-US"/>
        </a:p>
      </dgm:t>
    </dgm:pt>
    <dgm:pt modelId="{CB4FD578-781E-354F-8986-DB3071023286}" type="sibTrans" cxnId="{CEEC90FD-1C26-1641-B13F-491609E8E196}">
      <dgm:prSet/>
      <dgm:spPr/>
      <dgm:t>
        <a:bodyPr/>
        <a:lstStyle/>
        <a:p>
          <a:endParaRPr lang="zh-TW" altLang="en-US"/>
        </a:p>
      </dgm:t>
    </dgm:pt>
    <dgm:pt modelId="{C2258232-A14A-2149-87C6-EBAA768B7C7E}">
      <dgm:prSet phldrT="[文字]"/>
      <dgm:spPr/>
      <dgm:t>
        <a:bodyPr/>
        <a:lstStyle/>
        <a:p>
          <a:r>
            <a:rPr lang="en-US" altLang="zh-TW" dirty="0" smtClean="0"/>
            <a:t>System</a:t>
          </a:r>
          <a:endParaRPr lang="zh-TW" altLang="en-US" dirty="0"/>
        </a:p>
      </dgm:t>
    </dgm:pt>
    <dgm:pt modelId="{9D90939B-EF93-DD45-9BE5-A9E3DBED9663}" type="parTrans" cxnId="{BC005934-36A2-4045-8EA1-5516B5C3F689}">
      <dgm:prSet/>
      <dgm:spPr/>
      <dgm:t>
        <a:bodyPr/>
        <a:lstStyle/>
        <a:p>
          <a:endParaRPr lang="zh-TW" altLang="en-US"/>
        </a:p>
      </dgm:t>
    </dgm:pt>
    <dgm:pt modelId="{26087E33-804B-C64D-9870-997568558201}" type="sibTrans" cxnId="{BC005934-36A2-4045-8EA1-5516B5C3F689}">
      <dgm:prSet/>
      <dgm:spPr/>
      <dgm:t>
        <a:bodyPr/>
        <a:lstStyle/>
        <a:p>
          <a:endParaRPr lang="zh-TW" altLang="en-US"/>
        </a:p>
      </dgm:t>
    </dgm:pt>
    <dgm:pt modelId="{AF3791C2-DD8A-FF45-8D2B-D14070942E94}">
      <dgm:prSet phldrT="[文字]"/>
      <dgm:spPr/>
      <dgm:t>
        <a:bodyPr/>
        <a:lstStyle/>
        <a:p>
          <a:r>
            <a:rPr lang="en-US" altLang="zh-TW" dirty="0" smtClean="0"/>
            <a:t>normal</a:t>
          </a:r>
          <a:endParaRPr lang="zh-TW" altLang="en-US" dirty="0"/>
        </a:p>
      </dgm:t>
    </dgm:pt>
    <dgm:pt modelId="{12191BCC-AE9A-974B-A826-7B9BEA94B186}" type="parTrans" cxnId="{2222D444-D4A6-354F-84FC-9B6C4018829E}">
      <dgm:prSet/>
      <dgm:spPr/>
      <dgm:t>
        <a:bodyPr/>
        <a:lstStyle/>
        <a:p>
          <a:endParaRPr lang="zh-TW" altLang="en-US"/>
        </a:p>
      </dgm:t>
    </dgm:pt>
    <dgm:pt modelId="{960FB070-D90F-074E-A445-C3462BB47DCC}" type="sibTrans" cxnId="{2222D444-D4A6-354F-84FC-9B6C4018829E}">
      <dgm:prSet/>
      <dgm:spPr/>
      <dgm:t>
        <a:bodyPr/>
        <a:lstStyle/>
        <a:p>
          <a:endParaRPr lang="zh-TW" altLang="en-US"/>
        </a:p>
      </dgm:t>
    </dgm:pt>
    <dgm:pt modelId="{BC5A16DB-E71F-C644-8118-245064A71E71}">
      <dgm:prSet/>
      <dgm:spPr/>
      <dgm:t>
        <a:bodyPr/>
        <a:lstStyle/>
        <a:p>
          <a:r>
            <a:rPr lang="en-US" altLang="zh-TW" dirty="0" smtClean="0"/>
            <a:t>Real-time</a:t>
          </a:r>
          <a:endParaRPr lang="zh-TW" altLang="en-US" dirty="0"/>
        </a:p>
      </dgm:t>
    </dgm:pt>
    <dgm:pt modelId="{F01D3CF3-D6F0-1E47-9A30-A687F4BB1865}" type="parTrans" cxnId="{FA2D41FD-5EAF-D34F-9A86-D5249440AD85}">
      <dgm:prSet/>
      <dgm:spPr/>
      <dgm:t>
        <a:bodyPr/>
        <a:lstStyle/>
        <a:p>
          <a:endParaRPr lang="zh-TW" altLang="en-US"/>
        </a:p>
      </dgm:t>
    </dgm:pt>
    <dgm:pt modelId="{4C4664BF-F0DD-3D4B-B11D-640B1F92AB30}" type="sibTrans" cxnId="{FA2D41FD-5EAF-D34F-9A86-D5249440AD85}">
      <dgm:prSet/>
      <dgm:spPr/>
      <dgm:t>
        <a:bodyPr/>
        <a:lstStyle/>
        <a:p>
          <a:endParaRPr lang="zh-TW" altLang="en-US"/>
        </a:p>
      </dgm:t>
    </dgm:pt>
    <dgm:pt modelId="{20C16505-9208-4447-B12E-CDA55BFF4E56}">
      <dgm:prSet/>
      <dgm:spPr/>
      <dgm:t>
        <a:bodyPr/>
        <a:lstStyle/>
        <a:p>
          <a:r>
            <a:rPr lang="en-US" altLang="zh-TW" dirty="0" smtClean="0"/>
            <a:t>special</a:t>
          </a:r>
          <a:endParaRPr lang="zh-TW" altLang="en-US" dirty="0"/>
        </a:p>
      </dgm:t>
    </dgm:pt>
    <dgm:pt modelId="{7A270323-701A-5C47-B5B5-0F30E36035AE}" type="parTrans" cxnId="{06DB17F6-BD7E-B242-89C0-3BA61D30FF3D}">
      <dgm:prSet/>
      <dgm:spPr/>
      <dgm:t>
        <a:bodyPr/>
        <a:lstStyle/>
        <a:p>
          <a:endParaRPr lang="zh-TW" altLang="en-US"/>
        </a:p>
      </dgm:t>
    </dgm:pt>
    <dgm:pt modelId="{A43BE735-37D8-EC4F-949E-C64CAA5678B7}" type="sibTrans" cxnId="{06DB17F6-BD7E-B242-89C0-3BA61D30FF3D}">
      <dgm:prSet/>
      <dgm:spPr/>
      <dgm:t>
        <a:bodyPr/>
        <a:lstStyle/>
        <a:p>
          <a:endParaRPr lang="zh-TW" altLang="en-US"/>
        </a:p>
      </dgm:t>
    </dgm:pt>
    <dgm:pt modelId="{8EFEABD4-05F4-5040-9AEF-0668EC58D09D}" type="pres">
      <dgm:prSet presAssocID="{92A1EA48-4352-5543-B119-A1D490A52A13}" presName="diagram" presStyleCnt="0">
        <dgm:presLayoutVars>
          <dgm:chPref val="1"/>
          <dgm:dir/>
          <dgm:animOne val="branch"/>
          <dgm:animLvl val="lvl"/>
          <dgm:resizeHandles val="exact"/>
        </dgm:presLayoutVars>
      </dgm:prSet>
      <dgm:spPr/>
      <dgm:t>
        <a:bodyPr/>
        <a:lstStyle/>
        <a:p>
          <a:endParaRPr lang="zh-TW" altLang="en-US"/>
        </a:p>
      </dgm:t>
    </dgm:pt>
    <dgm:pt modelId="{52BA2FCE-748C-4042-B888-348CB6A1D2B2}" type="pres">
      <dgm:prSet presAssocID="{7AFEFD09-2683-3E49-B47A-88AF12BF2A0C}" presName="root1" presStyleCnt="0"/>
      <dgm:spPr/>
    </dgm:pt>
    <dgm:pt modelId="{F1BEE70C-09F7-4943-BB6E-EBCA021154C2}" type="pres">
      <dgm:prSet presAssocID="{7AFEFD09-2683-3E49-B47A-88AF12BF2A0C}" presName="LevelOneTextNode" presStyleLbl="node0" presStyleIdx="0" presStyleCnt="1">
        <dgm:presLayoutVars>
          <dgm:chPref val="3"/>
        </dgm:presLayoutVars>
      </dgm:prSet>
      <dgm:spPr/>
      <dgm:t>
        <a:bodyPr/>
        <a:lstStyle/>
        <a:p>
          <a:endParaRPr lang="zh-TW" altLang="en-US"/>
        </a:p>
      </dgm:t>
    </dgm:pt>
    <dgm:pt modelId="{D61C4AB5-D73B-7A4B-B0E0-720AB5B682C5}" type="pres">
      <dgm:prSet presAssocID="{7AFEFD09-2683-3E49-B47A-88AF12BF2A0C}" presName="level2hierChild" presStyleCnt="0"/>
      <dgm:spPr/>
    </dgm:pt>
    <dgm:pt modelId="{5FEAFAC4-70E5-A142-9EF2-CEB92DAC75DB}" type="pres">
      <dgm:prSet presAssocID="{A4E04D43-8B72-0745-9F97-4A5028E36F7D}" presName="conn2-1" presStyleLbl="parChTrans1D2" presStyleIdx="0" presStyleCnt="2"/>
      <dgm:spPr/>
      <dgm:t>
        <a:bodyPr/>
        <a:lstStyle/>
        <a:p>
          <a:endParaRPr lang="zh-TW" altLang="en-US"/>
        </a:p>
      </dgm:t>
    </dgm:pt>
    <dgm:pt modelId="{87F16943-EF73-504E-B4CD-A065C9E77D60}" type="pres">
      <dgm:prSet presAssocID="{A4E04D43-8B72-0745-9F97-4A5028E36F7D}" presName="connTx" presStyleLbl="parChTrans1D2" presStyleIdx="0" presStyleCnt="2"/>
      <dgm:spPr/>
      <dgm:t>
        <a:bodyPr/>
        <a:lstStyle/>
        <a:p>
          <a:endParaRPr lang="zh-TW" altLang="en-US"/>
        </a:p>
      </dgm:t>
    </dgm:pt>
    <dgm:pt modelId="{216E7CE7-7E60-C94F-871C-4155CB254186}" type="pres">
      <dgm:prSet presAssocID="{429A659E-C788-BD48-BD94-578D5C302BF9}" presName="root2" presStyleCnt="0"/>
      <dgm:spPr/>
    </dgm:pt>
    <dgm:pt modelId="{D332EF81-98EB-C14E-9FD6-7DFF9313BFAC}" type="pres">
      <dgm:prSet presAssocID="{429A659E-C788-BD48-BD94-578D5C302BF9}" presName="LevelTwoTextNode" presStyleLbl="node2" presStyleIdx="0" presStyleCnt="2">
        <dgm:presLayoutVars>
          <dgm:chPref val="3"/>
        </dgm:presLayoutVars>
      </dgm:prSet>
      <dgm:spPr/>
      <dgm:t>
        <a:bodyPr/>
        <a:lstStyle/>
        <a:p>
          <a:endParaRPr lang="zh-TW" altLang="en-US"/>
        </a:p>
      </dgm:t>
    </dgm:pt>
    <dgm:pt modelId="{BCAA4066-D01D-0041-BC15-54A123C00641}" type="pres">
      <dgm:prSet presAssocID="{429A659E-C788-BD48-BD94-578D5C302BF9}" presName="level3hierChild" presStyleCnt="0"/>
      <dgm:spPr/>
    </dgm:pt>
    <dgm:pt modelId="{6B67CA99-862A-9747-9A36-F219382B7A60}" type="pres">
      <dgm:prSet presAssocID="{2A049617-88FF-784D-B978-DB535FC8D673}" presName="conn2-1" presStyleLbl="parChTrans1D3" presStyleIdx="0" presStyleCnt="5"/>
      <dgm:spPr/>
      <dgm:t>
        <a:bodyPr/>
        <a:lstStyle/>
        <a:p>
          <a:endParaRPr lang="zh-TW" altLang="en-US"/>
        </a:p>
      </dgm:t>
    </dgm:pt>
    <dgm:pt modelId="{C7979C9F-B29D-EF45-8696-806171DA3705}" type="pres">
      <dgm:prSet presAssocID="{2A049617-88FF-784D-B978-DB535FC8D673}" presName="connTx" presStyleLbl="parChTrans1D3" presStyleIdx="0" presStyleCnt="5"/>
      <dgm:spPr/>
      <dgm:t>
        <a:bodyPr/>
        <a:lstStyle/>
        <a:p>
          <a:endParaRPr lang="zh-TW" altLang="en-US"/>
        </a:p>
      </dgm:t>
    </dgm:pt>
    <dgm:pt modelId="{1AAB963E-BDFC-3C4B-A493-A2E9B7400758}" type="pres">
      <dgm:prSet presAssocID="{D3F2F8ED-4CF3-B140-9154-E18EA01B4008}" presName="root2" presStyleCnt="0"/>
      <dgm:spPr/>
    </dgm:pt>
    <dgm:pt modelId="{85D36FD1-E9C2-814E-8F4E-86BCEF3ED78B}" type="pres">
      <dgm:prSet presAssocID="{D3F2F8ED-4CF3-B140-9154-E18EA01B4008}" presName="LevelTwoTextNode" presStyleLbl="node3" presStyleIdx="0" presStyleCnt="5">
        <dgm:presLayoutVars>
          <dgm:chPref val="3"/>
        </dgm:presLayoutVars>
      </dgm:prSet>
      <dgm:spPr/>
      <dgm:t>
        <a:bodyPr/>
        <a:lstStyle/>
        <a:p>
          <a:endParaRPr lang="zh-TW" altLang="en-US"/>
        </a:p>
      </dgm:t>
    </dgm:pt>
    <dgm:pt modelId="{966D1CBA-3FB8-D04A-99E7-EAA4D7D4BAC2}" type="pres">
      <dgm:prSet presAssocID="{D3F2F8ED-4CF3-B140-9154-E18EA01B4008}" presName="level3hierChild" presStyleCnt="0"/>
      <dgm:spPr/>
    </dgm:pt>
    <dgm:pt modelId="{95F475C5-6314-DD4E-8BF0-2232EA9B85BF}" type="pres">
      <dgm:prSet presAssocID="{AEC38D0F-3815-FA40-A4F3-B7F67642648C}" presName="conn2-1" presStyleLbl="parChTrans1D3" presStyleIdx="1" presStyleCnt="5"/>
      <dgm:spPr/>
      <dgm:t>
        <a:bodyPr/>
        <a:lstStyle/>
        <a:p>
          <a:endParaRPr lang="zh-TW" altLang="en-US"/>
        </a:p>
      </dgm:t>
    </dgm:pt>
    <dgm:pt modelId="{58C37906-C516-9A43-A74F-2393A0AEDAB2}" type="pres">
      <dgm:prSet presAssocID="{AEC38D0F-3815-FA40-A4F3-B7F67642648C}" presName="connTx" presStyleLbl="parChTrans1D3" presStyleIdx="1" presStyleCnt="5"/>
      <dgm:spPr/>
      <dgm:t>
        <a:bodyPr/>
        <a:lstStyle/>
        <a:p>
          <a:endParaRPr lang="zh-TW" altLang="en-US"/>
        </a:p>
      </dgm:t>
    </dgm:pt>
    <dgm:pt modelId="{E52A2B90-2462-AC4E-BB1B-84B9AF1AD401}" type="pres">
      <dgm:prSet presAssocID="{2FF40B85-2AA4-3648-967D-C8E1B1989BD8}" presName="root2" presStyleCnt="0"/>
      <dgm:spPr/>
    </dgm:pt>
    <dgm:pt modelId="{8B310C49-ADE4-7849-B3E0-A71512E2E4FC}" type="pres">
      <dgm:prSet presAssocID="{2FF40B85-2AA4-3648-967D-C8E1B1989BD8}" presName="LevelTwoTextNode" presStyleLbl="node3" presStyleIdx="1" presStyleCnt="5">
        <dgm:presLayoutVars>
          <dgm:chPref val="3"/>
        </dgm:presLayoutVars>
      </dgm:prSet>
      <dgm:spPr/>
      <dgm:t>
        <a:bodyPr/>
        <a:lstStyle/>
        <a:p>
          <a:endParaRPr lang="zh-TW" altLang="en-US"/>
        </a:p>
      </dgm:t>
    </dgm:pt>
    <dgm:pt modelId="{CCDBA843-2786-104D-9654-DA21D2468452}" type="pres">
      <dgm:prSet presAssocID="{2FF40B85-2AA4-3648-967D-C8E1B1989BD8}" presName="level3hierChild" presStyleCnt="0"/>
      <dgm:spPr/>
    </dgm:pt>
    <dgm:pt modelId="{163B8597-326C-7B4D-B65C-A387FF145EA6}" type="pres">
      <dgm:prSet presAssocID="{9D90939B-EF93-DD45-9BE5-A9E3DBED9663}" presName="conn2-1" presStyleLbl="parChTrans1D2" presStyleIdx="1" presStyleCnt="2"/>
      <dgm:spPr/>
      <dgm:t>
        <a:bodyPr/>
        <a:lstStyle/>
        <a:p>
          <a:endParaRPr lang="zh-TW" altLang="en-US"/>
        </a:p>
      </dgm:t>
    </dgm:pt>
    <dgm:pt modelId="{A93C1CF2-6B03-2D47-AF0F-4E908C4C2FBC}" type="pres">
      <dgm:prSet presAssocID="{9D90939B-EF93-DD45-9BE5-A9E3DBED9663}" presName="connTx" presStyleLbl="parChTrans1D2" presStyleIdx="1" presStyleCnt="2"/>
      <dgm:spPr/>
      <dgm:t>
        <a:bodyPr/>
        <a:lstStyle/>
        <a:p>
          <a:endParaRPr lang="zh-TW" altLang="en-US"/>
        </a:p>
      </dgm:t>
    </dgm:pt>
    <dgm:pt modelId="{8BF240A2-4AA2-B948-8AF5-64BFE1E0E532}" type="pres">
      <dgm:prSet presAssocID="{C2258232-A14A-2149-87C6-EBAA768B7C7E}" presName="root2" presStyleCnt="0"/>
      <dgm:spPr/>
    </dgm:pt>
    <dgm:pt modelId="{BE146EFB-D891-844F-B7EE-5A62E193A9EC}" type="pres">
      <dgm:prSet presAssocID="{C2258232-A14A-2149-87C6-EBAA768B7C7E}" presName="LevelTwoTextNode" presStyleLbl="node2" presStyleIdx="1" presStyleCnt="2">
        <dgm:presLayoutVars>
          <dgm:chPref val="3"/>
        </dgm:presLayoutVars>
      </dgm:prSet>
      <dgm:spPr/>
      <dgm:t>
        <a:bodyPr/>
        <a:lstStyle/>
        <a:p>
          <a:endParaRPr lang="zh-TW" altLang="en-US"/>
        </a:p>
      </dgm:t>
    </dgm:pt>
    <dgm:pt modelId="{D3436DFA-D31D-1547-BE50-BD007FC5B486}" type="pres">
      <dgm:prSet presAssocID="{C2258232-A14A-2149-87C6-EBAA768B7C7E}" presName="level3hierChild" presStyleCnt="0"/>
      <dgm:spPr/>
    </dgm:pt>
    <dgm:pt modelId="{7B33EA4E-F57E-5546-A900-422D39F83828}" type="pres">
      <dgm:prSet presAssocID="{12191BCC-AE9A-974B-A826-7B9BEA94B186}" presName="conn2-1" presStyleLbl="parChTrans1D3" presStyleIdx="2" presStyleCnt="5"/>
      <dgm:spPr/>
      <dgm:t>
        <a:bodyPr/>
        <a:lstStyle/>
        <a:p>
          <a:endParaRPr lang="zh-TW" altLang="en-US"/>
        </a:p>
      </dgm:t>
    </dgm:pt>
    <dgm:pt modelId="{56F2BF9B-A74F-3040-825C-E0B377D97383}" type="pres">
      <dgm:prSet presAssocID="{12191BCC-AE9A-974B-A826-7B9BEA94B186}" presName="connTx" presStyleLbl="parChTrans1D3" presStyleIdx="2" presStyleCnt="5"/>
      <dgm:spPr/>
      <dgm:t>
        <a:bodyPr/>
        <a:lstStyle/>
        <a:p>
          <a:endParaRPr lang="zh-TW" altLang="en-US"/>
        </a:p>
      </dgm:t>
    </dgm:pt>
    <dgm:pt modelId="{3D8EFAEB-0864-8D4D-A722-96D271918B50}" type="pres">
      <dgm:prSet presAssocID="{AF3791C2-DD8A-FF45-8D2B-D14070942E94}" presName="root2" presStyleCnt="0"/>
      <dgm:spPr/>
    </dgm:pt>
    <dgm:pt modelId="{786E3D9D-0744-5D49-BFBD-8B0ACC36E03C}" type="pres">
      <dgm:prSet presAssocID="{AF3791C2-DD8A-FF45-8D2B-D14070942E94}" presName="LevelTwoTextNode" presStyleLbl="node3" presStyleIdx="2" presStyleCnt="5">
        <dgm:presLayoutVars>
          <dgm:chPref val="3"/>
        </dgm:presLayoutVars>
      </dgm:prSet>
      <dgm:spPr/>
      <dgm:t>
        <a:bodyPr/>
        <a:lstStyle/>
        <a:p>
          <a:endParaRPr lang="zh-TW" altLang="en-US"/>
        </a:p>
      </dgm:t>
    </dgm:pt>
    <dgm:pt modelId="{FE2D6D10-9022-C34A-98A2-687A50E9C0D3}" type="pres">
      <dgm:prSet presAssocID="{AF3791C2-DD8A-FF45-8D2B-D14070942E94}" presName="level3hierChild" presStyleCnt="0"/>
      <dgm:spPr/>
    </dgm:pt>
    <dgm:pt modelId="{7FC3B527-327A-2F46-AD6F-0D6D501BEAFB}" type="pres">
      <dgm:prSet presAssocID="{F01D3CF3-D6F0-1E47-9A30-A687F4BB1865}" presName="conn2-1" presStyleLbl="parChTrans1D3" presStyleIdx="3" presStyleCnt="5"/>
      <dgm:spPr/>
      <dgm:t>
        <a:bodyPr/>
        <a:lstStyle/>
        <a:p>
          <a:endParaRPr lang="zh-TW" altLang="en-US"/>
        </a:p>
      </dgm:t>
    </dgm:pt>
    <dgm:pt modelId="{B5EC91F0-C305-E24E-B550-4CD807937428}" type="pres">
      <dgm:prSet presAssocID="{F01D3CF3-D6F0-1E47-9A30-A687F4BB1865}" presName="connTx" presStyleLbl="parChTrans1D3" presStyleIdx="3" presStyleCnt="5"/>
      <dgm:spPr/>
      <dgm:t>
        <a:bodyPr/>
        <a:lstStyle/>
        <a:p>
          <a:endParaRPr lang="zh-TW" altLang="en-US"/>
        </a:p>
      </dgm:t>
    </dgm:pt>
    <dgm:pt modelId="{01989BAF-9C09-3840-A9BF-1B4B39B161FD}" type="pres">
      <dgm:prSet presAssocID="{BC5A16DB-E71F-C644-8118-245064A71E71}" presName="root2" presStyleCnt="0"/>
      <dgm:spPr/>
    </dgm:pt>
    <dgm:pt modelId="{A666295E-0FBC-1249-9281-9E7500CF1F5B}" type="pres">
      <dgm:prSet presAssocID="{BC5A16DB-E71F-C644-8118-245064A71E71}" presName="LevelTwoTextNode" presStyleLbl="node3" presStyleIdx="3" presStyleCnt="5">
        <dgm:presLayoutVars>
          <dgm:chPref val="3"/>
        </dgm:presLayoutVars>
      </dgm:prSet>
      <dgm:spPr/>
      <dgm:t>
        <a:bodyPr/>
        <a:lstStyle/>
        <a:p>
          <a:endParaRPr lang="zh-TW" altLang="en-US"/>
        </a:p>
      </dgm:t>
    </dgm:pt>
    <dgm:pt modelId="{DF098189-BB39-5A42-B812-FE2CE6D92E32}" type="pres">
      <dgm:prSet presAssocID="{BC5A16DB-E71F-C644-8118-245064A71E71}" presName="level3hierChild" presStyleCnt="0"/>
      <dgm:spPr/>
    </dgm:pt>
    <dgm:pt modelId="{D3E9EDB7-FD72-794E-9E8D-D95D655D687F}" type="pres">
      <dgm:prSet presAssocID="{7A270323-701A-5C47-B5B5-0F30E36035AE}" presName="conn2-1" presStyleLbl="parChTrans1D3" presStyleIdx="4" presStyleCnt="5"/>
      <dgm:spPr/>
      <dgm:t>
        <a:bodyPr/>
        <a:lstStyle/>
        <a:p>
          <a:endParaRPr lang="zh-TW" altLang="en-US"/>
        </a:p>
      </dgm:t>
    </dgm:pt>
    <dgm:pt modelId="{F3DA3E2C-FA8F-EB40-9B6F-2E02AE40E8EA}" type="pres">
      <dgm:prSet presAssocID="{7A270323-701A-5C47-B5B5-0F30E36035AE}" presName="connTx" presStyleLbl="parChTrans1D3" presStyleIdx="4" presStyleCnt="5"/>
      <dgm:spPr/>
      <dgm:t>
        <a:bodyPr/>
        <a:lstStyle/>
        <a:p>
          <a:endParaRPr lang="zh-TW" altLang="en-US"/>
        </a:p>
      </dgm:t>
    </dgm:pt>
    <dgm:pt modelId="{7392E375-A0A9-574A-AFEF-A181567EC2A3}" type="pres">
      <dgm:prSet presAssocID="{20C16505-9208-4447-B12E-CDA55BFF4E56}" presName="root2" presStyleCnt="0"/>
      <dgm:spPr/>
    </dgm:pt>
    <dgm:pt modelId="{43182873-A37E-7B42-9102-4AD108950C4D}" type="pres">
      <dgm:prSet presAssocID="{20C16505-9208-4447-B12E-CDA55BFF4E56}" presName="LevelTwoTextNode" presStyleLbl="node3" presStyleIdx="4" presStyleCnt="5">
        <dgm:presLayoutVars>
          <dgm:chPref val="3"/>
        </dgm:presLayoutVars>
      </dgm:prSet>
      <dgm:spPr/>
      <dgm:t>
        <a:bodyPr/>
        <a:lstStyle/>
        <a:p>
          <a:endParaRPr lang="zh-TW" altLang="en-US"/>
        </a:p>
      </dgm:t>
    </dgm:pt>
    <dgm:pt modelId="{C3BB8082-01E4-A449-9C4A-F7F680E3FBEA}" type="pres">
      <dgm:prSet presAssocID="{20C16505-9208-4447-B12E-CDA55BFF4E56}" presName="level3hierChild" presStyleCnt="0"/>
      <dgm:spPr/>
    </dgm:pt>
  </dgm:ptLst>
  <dgm:cxnLst>
    <dgm:cxn modelId="{B0D14BB7-BFFB-5944-B41D-A1A4D3A6C04B}" type="presOf" srcId="{2A049617-88FF-784D-B978-DB535FC8D673}" destId="{C7979C9F-B29D-EF45-8696-806171DA3705}" srcOrd="1" destOrd="0" presId="urn:microsoft.com/office/officeart/2005/8/layout/hierarchy2"/>
    <dgm:cxn modelId="{12B57416-CD65-9B45-AE49-FC8D36299BE5}" type="presOf" srcId="{9D90939B-EF93-DD45-9BE5-A9E3DBED9663}" destId="{163B8597-326C-7B4D-B65C-A387FF145EA6}" srcOrd="0" destOrd="0" presId="urn:microsoft.com/office/officeart/2005/8/layout/hierarchy2"/>
    <dgm:cxn modelId="{5D346785-B674-D242-B425-3E01EB76F01A}" type="presOf" srcId="{AEC38D0F-3815-FA40-A4F3-B7F67642648C}" destId="{58C37906-C516-9A43-A74F-2393A0AEDAB2}" srcOrd="1" destOrd="0" presId="urn:microsoft.com/office/officeart/2005/8/layout/hierarchy2"/>
    <dgm:cxn modelId="{F7ED37C8-B5BC-CE45-AAAB-59E9E83924A2}" type="presOf" srcId="{C2258232-A14A-2149-87C6-EBAA768B7C7E}" destId="{BE146EFB-D891-844F-B7EE-5A62E193A9EC}" srcOrd="0" destOrd="0" presId="urn:microsoft.com/office/officeart/2005/8/layout/hierarchy2"/>
    <dgm:cxn modelId="{06DB17F6-BD7E-B242-89C0-3BA61D30FF3D}" srcId="{C2258232-A14A-2149-87C6-EBAA768B7C7E}" destId="{20C16505-9208-4447-B12E-CDA55BFF4E56}" srcOrd="2" destOrd="0" parTransId="{7A270323-701A-5C47-B5B5-0F30E36035AE}" sibTransId="{A43BE735-37D8-EC4F-949E-C64CAA5678B7}"/>
    <dgm:cxn modelId="{6F4E8ED5-7771-634B-ADB6-034E47BFC037}" type="presOf" srcId="{F01D3CF3-D6F0-1E47-9A30-A687F4BB1865}" destId="{7FC3B527-327A-2F46-AD6F-0D6D501BEAFB}" srcOrd="0" destOrd="0" presId="urn:microsoft.com/office/officeart/2005/8/layout/hierarchy2"/>
    <dgm:cxn modelId="{CEEC90FD-1C26-1641-B13F-491609E8E196}" srcId="{429A659E-C788-BD48-BD94-578D5C302BF9}" destId="{2FF40B85-2AA4-3648-967D-C8E1B1989BD8}" srcOrd="1" destOrd="0" parTransId="{AEC38D0F-3815-FA40-A4F3-B7F67642648C}" sibTransId="{CB4FD578-781E-354F-8986-DB3071023286}"/>
    <dgm:cxn modelId="{9C386AFE-7A74-1C45-B1FF-34B3DF178C0C}" type="presOf" srcId="{2A049617-88FF-784D-B978-DB535FC8D673}" destId="{6B67CA99-862A-9747-9A36-F219382B7A60}" srcOrd="0" destOrd="0" presId="urn:microsoft.com/office/officeart/2005/8/layout/hierarchy2"/>
    <dgm:cxn modelId="{8DF4DB59-FFA9-2D4A-8331-720744AE0CDC}" type="presOf" srcId="{A4E04D43-8B72-0745-9F97-4A5028E36F7D}" destId="{87F16943-EF73-504E-B4CD-A065C9E77D60}" srcOrd="1" destOrd="0" presId="urn:microsoft.com/office/officeart/2005/8/layout/hierarchy2"/>
    <dgm:cxn modelId="{2222D444-D4A6-354F-84FC-9B6C4018829E}" srcId="{C2258232-A14A-2149-87C6-EBAA768B7C7E}" destId="{AF3791C2-DD8A-FF45-8D2B-D14070942E94}" srcOrd="0" destOrd="0" parTransId="{12191BCC-AE9A-974B-A826-7B9BEA94B186}" sibTransId="{960FB070-D90F-074E-A445-C3462BB47DCC}"/>
    <dgm:cxn modelId="{1D162301-E0BF-2B43-BBAA-7B5476C5E0A0}" type="presOf" srcId="{429A659E-C788-BD48-BD94-578D5C302BF9}" destId="{D332EF81-98EB-C14E-9FD6-7DFF9313BFAC}" srcOrd="0" destOrd="0" presId="urn:microsoft.com/office/officeart/2005/8/layout/hierarchy2"/>
    <dgm:cxn modelId="{CE009153-DE46-E245-A436-B42290082657}" type="presOf" srcId="{20C16505-9208-4447-B12E-CDA55BFF4E56}" destId="{43182873-A37E-7B42-9102-4AD108950C4D}" srcOrd="0" destOrd="0" presId="urn:microsoft.com/office/officeart/2005/8/layout/hierarchy2"/>
    <dgm:cxn modelId="{ABD27439-132A-8146-AE98-0723C8996148}" type="presOf" srcId="{D3F2F8ED-4CF3-B140-9154-E18EA01B4008}" destId="{85D36FD1-E9C2-814E-8F4E-86BCEF3ED78B}" srcOrd="0" destOrd="0" presId="urn:microsoft.com/office/officeart/2005/8/layout/hierarchy2"/>
    <dgm:cxn modelId="{775DCC1C-A71F-7145-9B7D-BF82EC44DBA0}" type="presOf" srcId="{2FF40B85-2AA4-3648-967D-C8E1B1989BD8}" destId="{8B310C49-ADE4-7849-B3E0-A71512E2E4FC}" srcOrd="0" destOrd="0" presId="urn:microsoft.com/office/officeart/2005/8/layout/hierarchy2"/>
    <dgm:cxn modelId="{204A97DF-0FB5-3E40-99FB-1043187E2A55}" type="presOf" srcId="{AF3791C2-DD8A-FF45-8D2B-D14070942E94}" destId="{786E3D9D-0744-5D49-BFBD-8B0ACC36E03C}" srcOrd="0" destOrd="0" presId="urn:microsoft.com/office/officeart/2005/8/layout/hierarchy2"/>
    <dgm:cxn modelId="{980C2BF4-1E72-F74F-A7F8-E572FF2A3620}" type="presOf" srcId="{12191BCC-AE9A-974B-A826-7B9BEA94B186}" destId="{7B33EA4E-F57E-5546-A900-422D39F83828}" srcOrd="0" destOrd="0" presId="urn:microsoft.com/office/officeart/2005/8/layout/hierarchy2"/>
    <dgm:cxn modelId="{3356222C-1353-D447-A24F-E8874AF4986D}" type="presOf" srcId="{AEC38D0F-3815-FA40-A4F3-B7F67642648C}" destId="{95F475C5-6314-DD4E-8BF0-2232EA9B85BF}" srcOrd="0" destOrd="0" presId="urn:microsoft.com/office/officeart/2005/8/layout/hierarchy2"/>
    <dgm:cxn modelId="{FA2D41FD-5EAF-D34F-9A86-D5249440AD85}" srcId="{C2258232-A14A-2149-87C6-EBAA768B7C7E}" destId="{BC5A16DB-E71F-C644-8118-245064A71E71}" srcOrd="1" destOrd="0" parTransId="{F01D3CF3-D6F0-1E47-9A30-A687F4BB1865}" sibTransId="{4C4664BF-F0DD-3D4B-B11D-640B1F92AB30}"/>
    <dgm:cxn modelId="{9360E392-8E50-024E-BDF2-82994A7AEDAA}" type="presOf" srcId="{7A270323-701A-5C47-B5B5-0F30E36035AE}" destId="{F3DA3E2C-FA8F-EB40-9B6F-2E02AE40E8EA}" srcOrd="1" destOrd="0" presId="urn:microsoft.com/office/officeart/2005/8/layout/hierarchy2"/>
    <dgm:cxn modelId="{0AF8F265-036E-2449-A835-5D77EDE9B293}" type="presOf" srcId="{7AFEFD09-2683-3E49-B47A-88AF12BF2A0C}" destId="{F1BEE70C-09F7-4943-BB6E-EBCA021154C2}" srcOrd="0" destOrd="0" presId="urn:microsoft.com/office/officeart/2005/8/layout/hierarchy2"/>
    <dgm:cxn modelId="{B6EB36FB-256D-B24A-92BD-947FFB8C7B41}" type="presOf" srcId="{7A270323-701A-5C47-B5B5-0F30E36035AE}" destId="{D3E9EDB7-FD72-794E-9E8D-D95D655D687F}" srcOrd="0" destOrd="0" presId="urn:microsoft.com/office/officeart/2005/8/layout/hierarchy2"/>
    <dgm:cxn modelId="{0C460FC3-6CB2-2441-A95D-6AE77BE6876D}" type="presOf" srcId="{12191BCC-AE9A-974B-A826-7B9BEA94B186}" destId="{56F2BF9B-A74F-3040-825C-E0B377D97383}" srcOrd="1" destOrd="0" presId="urn:microsoft.com/office/officeart/2005/8/layout/hierarchy2"/>
    <dgm:cxn modelId="{DAA79B71-D245-2846-92B1-95089B73BB11}" type="presOf" srcId="{9D90939B-EF93-DD45-9BE5-A9E3DBED9663}" destId="{A93C1CF2-6B03-2D47-AF0F-4E908C4C2FBC}" srcOrd="1" destOrd="0" presId="urn:microsoft.com/office/officeart/2005/8/layout/hierarchy2"/>
    <dgm:cxn modelId="{094BD92A-6C31-954C-B3DD-80B64033AE49}" type="presOf" srcId="{A4E04D43-8B72-0745-9F97-4A5028E36F7D}" destId="{5FEAFAC4-70E5-A142-9EF2-CEB92DAC75DB}" srcOrd="0" destOrd="0" presId="urn:microsoft.com/office/officeart/2005/8/layout/hierarchy2"/>
    <dgm:cxn modelId="{BC005934-36A2-4045-8EA1-5516B5C3F689}" srcId="{7AFEFD09-2683-3E49-B47A-88AF12BF2A0C}" destId="{C2258232-A14A-2149-87C6-EBAA768B7C7E}" srcOrd="1" destOrd="0" parTransId="{9D90939B-EF93-DD45-9BE5-A9E3DBED9663}" sibTransId="{26087E33-804B-C64D-9870-997568558201}"/>
    <dgm:cxn modelId="{0EB24819-1FC8-5249-A3AF-CF5B869C72F4}" type="presOf" srcId="{BC5A16DB-E71F-C644-8118-245064A71E71}" destId="{A666295E-0FBC-1249-9281-9E7500CF1F5B}" srcOrd="0" destOrd="0" presId="urn:microsoft.com/office/officeart/2005/8/layout/hierarchy2"/>
    <dgm:cxn modelId="{14F82537-8C2D-BD45-8125-47F14DE217BC}" type="presOf" srcId="{92A1EA48-4352-5543-B119-A1D490A52A13}" destId="{8EFEABD4-05F4-5040-9AEF-0668EC58D09D}" srcOrd="0" destOrd="0" presId="urn:microsoft.com/office/officeart/2005/8/layout/hierarchy2"/>
    <dgm:cxn modelId="{B4CD141F-8F2D-2043-8222-70EE815DCD95}" srcId="{7AFEFD09-2683-3E49-B47A-88AF12BF2A0C}" destId="{429A659E-C788-BD48-BD94-578D5C302BF9}" srcOrd="0" destOrd="0" parTransId="{A4E04D43-8B72-0745-9F97-4A5028E36F7D}" sibTransId="{440D838B-BA8C-2842-981C-DE80FF20E1B5}"/>
    <dgm:cxn modelId="{85FE9731-AC38-C24A-B3A2-E70AA6E994F8}" srcId="{429A659E-C788-BD48-BD94-578D5C302BF9}" destId="{D3F2F8ED-4CF3-B140-9154-E18EA01B4008}" srcOrd="0" destOrd="0" parTransId="{2A049617-88FF-784D-B978-DB535FC8D673}" sibTransId="{322617E5-580B-0246-99BB-223E45935A90}"/>
    <dgm:cxn modelId="{B4AB28DB-F6C8-1A4A-9760-F914EEF72B76}" type="presOf" srcId="{F01D3CF3-D6F0-1E47-9A30-A687F4BB1865}" destId="{B5EC91F0-C305-E24E-B550-4CD807937428}" srcOrd="1" destOrd="0" presId="urn:microsoft.com/office/officeart/2005/8/layout/hierarchy2"/>
    <dgm:cxn modelId="{7CBEF676-0B74-CD4B-A532-265BCB2516A9}" srcId="{92A1EA48-4352-5543-B119-A1D490A52A13}" destId="{7AFEFD09-2683-3E49-B47A-88AF12BF2A0C}" srcOrd="0" destOrd="0" parTransId="{A8C6EA09-A60E-104B-9474-0D0E9EF2CD48}" sibTransId="{020CDDE1-F3C8-2A43-8ECA-374E51A3547F}"/>
    <dgm:cxn modelId="{60E5E7D3-009D-9546-A59B-C01DD2ABE42F}" type="presParOf" srcId="{8EFEABD4-05F4-5040-9AEF-0668EC58D09D}" destId="{52BA2FCE-748C-4042-B888-348CB6A1D2B2}" srcOrd="0" destOrd="0" presId="urn:microsoft.com/office/officeart/2005/8/layout/hierarchy2"/>
    <dgm:cxn modelId="{989E4C50-7358-0B48-BB1A-63F7A86B575A}" type="presParOf" srcId="{52BA2FCE-748C-4042-B888-348CB6A1D2B2}" destId="{F1BEE70C-09F7-4943-BB6E-EBCA021154C2}" srcOrd="0" destOrd="0" presId="urn:microsoft.com/office/officeart/2005/8/layout/hierarchy2"/>
    <dgm:cxn modelId="{63E4487F-2ADC-ED4A-AA24-58117507A531}" type="presParOf" srcId="{52BA2FCE-748C-4042-B888-348CB6A1D2B2}" destId="{D61C4AB5-D73B-7A4B-B0E0-720AB5B682C5}" srcOrd="1" destOrd="0" presId="urn:microsoft.com/office/officeart/2005/8/layout/hierarchy2"/>
    <dgm:cxn modelId="{418D26BE-CA2D-D843-A4A3-773F12C79590}" type="presParOf" srcId="{D61C4AB5-D73B-7A4B-B0E0-720AB5B682C5}" destId="{5FEAFAC4-70E5-A142-9EF2-CEB92DAC75DB}" srcOrd="0" destOrd="0" presId="urn:microsoft.com/office/officeart/2005/8/layout/hierarchy2"/>
    <dgm:cxn modelId="{94A554EA-FEB7-3D4D-AD92-EC68094991F0}" type="presParOf" srcId="{5FEAFAC4-70E5-A142-9EF2-CEB92DAC75DB}" destId="{87F16943-EF73-504E-B4CD-A065C9E77D60}" srcOrd="0" destOrd="0" presId="urn:microsoft.com/office/officeart/2005/8/layout/hierarchy2"/>
    <dgm:cxn modelId="{662FD996-0D7B-A748-9637-DE063ADF9B6D}" type="presParOf" srcId="{D61C4AB5-D73B-7A4B-B0E0-720AB5B682C5}" destId="{216E7CE7-7E60-C94F-871C-4155CB254186}" srcOrd="1" destOrd="0" presId="urn:microsoft.com/office/officeart/2005/8/layout/hierarchy2"/>
    <dgm:cxn modelId="{075FC8EA-2FEE-DE4B-9C8A-300F52B7471A}" type="presParOf" srcId="{216E7CE7-7E60-C94F-871C-4155CB254186}" destId="{D332EF81-98EB-C14E-9FD6-7DFF9313BFAC}" srcOrd="0" destOrd="0" presId="urn:microsoft.com/office/officeart/2005/8/layout/hierarchy2"/>
    <dgm:cxn modelId="{1728A63C-A07B-414E-B911-635F015CA699}" type="presParOf" srcId="{216E7CE7-7E60-C94F-871C-4155CB254186}" destId="{BCAA4066-D01D-0041-BC15-54A123C00641}" srcOrd="1" destOrd="0" presId="urn:microsoft.com/office/officeart/2005/8/layout/hierarchy2"/>
    <dgm:cxn modelId="{10E03218-A455-6344-A163-A42A4ED83029}" type="presParOf" srcId="{BCAA4066-D01D-0041-BC15-54A123C00641}" destId="{6B67CA99-862A-9747-9A36-F219382B7A60}" srcOrd="0" destOrd="0" presId="urn:microsoft.com/office/officeart/2005/8/layout/hierarchy2"/>
    <dgm:cxn modelId="{2FA57031-B023-834A-8D54-EAE38D265661}" type="presParOf" srcId="{6B67CA99-862A-9747-9A36-F219382B7A60}" destId="{C7979C9F-B29D-EF45-8696-806171DA3705}" srcOrd="0" destOrd="0" presId="urn:microsoft.com/office/officeart/2005/8/layout/hierarchy2"/>
    <dgm:cxn modelId="{ED2A5E8F-D779-F641-A4A0-2D6E6E6DDFBF}" type="presParOf" srcId="{BCAA4066-D01D-0041-BC15-54A123C00641}" destId="{1AAB963E-BDFC-3C4B-A493-A2E9B7400758}" srcOrd="1" destOrd="0" presId="urn:microsoft.com/office/officeart/2005/8/layout/hierarchy2"/>
    <dgm:cxn modelId="{FB878FA1-FEA8-DA47-A880-0678CE4187DF}" type="presParOf" srcId="{1AAB963E-BDFC-3C4B-A493-A2E9B7400758}" destId="{85D36FD1-E9C2-814E-8F4E-86BCEF3ED78B}" srcOrd="0" destOrd="0" presId="urn:microsoft.com/office/officeart/2005/8/layout/hierarchy2"/>
    <dgm:cxn modelId="{BB2CE61D-6758-4D46-9163-41E600034F2C}" type="presParOf" srcId="{1AAB963E-BDFC-3C4B-A493-A2E9B7400758}" destId="{966D1CBA-3FB8-D04A-99E7-EAA4D7D4BAC2}" srcOrd="1" destOrd="0" presId="urn:microsoft.com/office/officeart/2005/8/layout/hierarchy2"/>
    <dgm:cxn modelId="{6C7E7C78-CBD9-1642-903D-B3C38F852202}" type="presParOf" srcId="{BCAA4066-D01D-0041-BC15-54A123C00641}" destId="{95F475C5-6314-DD4E-8BF0-2232EA9B85BF}" srcOrd="2" destOrd="0" presId="urn:microsoft.com/office/officeart/2005/8/layout/hierarchy2"/>
    <dgm:cxn modelId="{66CB9BFF-C014-4548-8818-48F811E3C435}" type="presParOf" srcId="{95F475C5-6314-DD4E-8BF0-2232EA9B85BF}" destId="{58C37906-C516-9A43-A74F-2393A0AEDAB2}" srcOrd="0" destOrd="0" presId="urn:microsoft.com/office/officeart/2005/8/layout/hierarchy2"/>
    <dgm:cxn modelId="{EAE8BEF5-77C4-E340-A88B-80B3B3B3A098}" type="presParOf" srcId="{BCAA4066-D01D-0041-BC15-54A123C00641}" destId="{E52A2B90-2462-AC4E-BB1B-84B9AF1AD401}" srcOrd="3" destOrd="0" presId="urn:microsoft.com/office/officeart/2005/8/layout/hierarchy2"/>
    <dgm:cxn modelId="{0EFA909B-6846-684C-8C33-294A124DE18D}" type="presParOf" srcId="{E52A2B90-2462-AC4E-BB1B-84B9AF1AD401}" destId="{8B310C49-ADE4-7849-B3E0-A71512E2E4FC}" srcOrd="0" destOrd="0" presId="urn:microsoft.com/office/officeart/2005/8/layout/hierarchy2"/>
    <dgm:cxn modelId="{66E6CAE2-5C4E-4F43-881B-9D8341B0E1DF}" type="presParOf" srcId="{E52A2B90-2462-AC4E-BB1B-84B9AF1AD401}" destId="{CCDBA843-2786-104D-9654-DA21D2468452}" srcOrd="1" destOrd="0" presId="urn:microsoft.com/office/officeart/2005/8/layout/hierarchy2"/>
    <dgm:cxn modelId="{35D1CA38-26CD-3B4F-ABAE-87B4A0FD6677}" type="presParOf" srcId="{D61C4AB5-D73B-7A4B-B0E0-720AB5B682C5}" destId="{163B8597-326C-7B4D-B65C-A387FF145EA6}" srcOrd="2" destOrd="0" presId="urn:microsoft.com/office/officeart/2005/8/layout/hierarchy2"/>
    <dgm:cxn modelId="{8A5ADC2F-7D22-2143-A7F8-8FE054FF09C7}" type="presParOf" srcId="{163B8597-326C-7B4D-B65C-A387FF145EA6}" destId="{A93C1CF2-6B03-2D47-AF0F-4E908C4C2FBC}" srcOrd="0" destOrd="0" presId="urn:microsoft.com/office/officeart/2005/8/layout/hierarchy2"/>
    <dgm:cxn modelId="{47B6BD5C-410A-474A-8035-92FA5779329E}" type="presParOf" srcId="{D61C4AB5-D73B-7A4B-B0E0-720AB5B682C5}" destId="{8BF240A2-4AA2-B948-8AF5-64BFE1E0E532}" srcOrd="3" destOrd="0" presId="urn:microsoft.com/office/officeart/2005/8/layout/hierarchy2"/>
    <dgm:cxn modelId="{9883B91E-392C-8B4A-8738-154AFB32D2BE}" type="presParOf" srcId="{8BF240A2-4AA2-B948-8AF5-64BFE1E0E532}" destId="{BE146EFB-D891-844F-B7EE-5A62E193A9EC}" srcOrd="0" destOrd="0" presId="urn:microsoft.com/office/officeart/2005/8/layout/hierarchy2"/>
    <dgm:cxn modelId="{8436EF92-0027-9A48-A4EE-E3BEB9E1B65F}" type="presParOf" srcId="{8BF240A2-4AA2-B948-8AF5-64BFE1E0E532}" destId="{D3436DFA-D31D-1547-BE50-BD007FC5B486}" srcOrd="1" destOrd="0" presId="urn:microsoft.com/office/officeart/2005/8/layout/hierarchy2"/>
    <dgm:cxn modelId="{2F326261-F1A7-1046-9BF3-8ECB94DA2097}" type="presParOf" srcId="{D3436DFA-D31D-1547-BE50-BD007FC5B486}" destId="{7B33EA4E-F57E-5546-A900-422D39F83828}" srcOrd="0" destOrd="0" presId="urn:microsoft.com/office/officeart/2005/8/layout/hierarchy2"/>
    <dgm:cxn modelId="{C8D83DDE-6C83-6A48-A137-B05117F3E372}" type="presParOf" srcId="{7B33EA4E-F57E-5546-A900-422D39F83828}" destId="{56F2BF9B-A74F-3040-825C-E0B377D97383}" srcOrd="0" destOrd="0" presId="urn:microsoft.com/office/officeart/2005/8/layout/hierarchy2"/>
    <dgm:cxn modelId="{92BAF795-498B-B24D-A20F-FCF5C3784069}" type="presParOf" srcId="{D3436DFA-D31D-1547-BE50-BD007FC5B486}" destId="{3D8EFAEB-0864-8D4D-A722-96D271918B50}" srcOrd="1" destOrd="0" presId="urn:microsoft.com/office/officeart/2005/8/layout/hierarchy2"/>
    <dgm:cxn modelId="{9F1BD37C-D59D-894D-9252-E91064A42F2D}" type="presParOf" srcId="{3D8EFAEB-0864-8D4D-A722-96D271918B50}" destId="{786E3D9D-0744-5D49-BFBD-8B0ACC36E03C}" srcOrd="0" destOrd="0" presId="urn:microsoft.com/office/officeart/2005/8/layout/hierarchy2"/>
    <dgm:cxn modelId="{E8A44AED-667B-0B4C-8555-8FCAEB5F5E45}" type="presParOf" srcId="{3D8EFAEB-0864-8D4D-A722-96D271918B50}" destId="{FE2D6D10-9022-C34A-98A2-687A50E9C0D3}" srcOrd="1" destOrd="0" presId="urn:microsoft.com/office/officeart/2005/8/layout/hierarchy2"/>
    <dgm:cxn modelId="{E419A7AB-E976-9E44-B3BE-2FD709F37E17}" type="presParOf" srcId="{D3436DFA-D31D-1547-BE50-BD007FC5B486}" destId="{7FC3B527-327A-2F46-AD6F-0D6D501BEAFB}" srcOrd="2" destOrd="0" presId="urn:microsoft.com/office/officeart/2005/8/layout/hierarchy2"/>
    <dgm:cxn modelId="{792F5209-8C7B-E346-85DF-B28884707983}" type="presParOf" srcId="{7FC3B527-327A-2F46-AD6F-0D6D501BEAFB}" destId="{B5EC91F0-C305-E24E-B550-4CD807937428}" srcOrd="0" destOrd="0" presId="urn:microsoft.com/office/officeart/2005/8/layout/hierarchy2"/>
    <dgm:cxn modelId="{33FAAEFA-4193-D14B-8257-96059690F4F9}" type="presParOf" srcId="{D3436DFA-D31D-1547-BE50-BD007FC5B486}" destId="{01989BAF-9C09-3840-A9BF-1B4B39B161FD}" srcOrd="3" destOrd="0" presId="urn:microsoft.com/office/officeart/2005/8/layout/hierarchy2"/>
    <dgm:cxn modelId="{99844FE9-3478-0448-B1CD-50A04B214805}" type="presParOf" srcId="{01989BAF-9C09-3840-A9BF-1B4B39B161FD}" destId="{A666295E-0FBC-1249-9281-9E7500CF1F5B}" srcOrd="0" destOrd="0" presId="urn:microsoft.com/office/officeart/2005/8/layout/hierarchy2"/>
    <dgm:cxn modelId="{716B72FC-544E-5F4C-95F3-1A593DA629D9}" type="presParOf" srcId="{01989BAF-9C09-3840-A9BF-1B4B39B161FD}" destId="{DF098189-BB39-5A42-B812-FE2CE6D92E32}" srcOrd="1" destOrd="0" presId="urn:microsoft.com/office/officeart/2005/8/layout/hierarchy2"/>
    <dgm:cxn modelId="{84C3CC44-6E35-0C4A-B935-E092A23042DB}" type="presParOf" srcId="{D3436DFA-D31D-1547-BE50-BD007FC5B486}" destId="{D3E9EDB7-FD72-794E-9E8D-D95D655D687F}" srcOrd="4" destOrd="0" presId="urn:microsoft.com/office/officeart/2005/8/layout/hierarchy2"/>
    <dgm:cxn modelId="{2B8540D7-7D99-B64F-9AF7-8FFD8BF077CA}" type="presParOf" srcId="{D3E9EDB7-FD72-794E-9E8D-D95D655D687F}" destId="{F3DA3E2C-FA8F-EB40-9B6F-2E02AE40E8EA}" srcOrd="0" destOrd="0" presId="urn:microsoft.com/office/officeart/2005/8/layout/hierarchy2"/>
    <dgm:cxn modelId="{45E53DD4-E478-5B40-A491-2DA89DF22CE4}" type="presParOf" srcId="{D3436DFA-D31D-1547-BE50-BD007FC5B486}" destId="{7392E375-A0A9-574A-AFEF-A181567EC2A3}" srcOrd="5" destOrd="0" presId="urn:microsoft.com/office/officeart/2005/8/layout/hierarchy2"/>
    <dgm:cxn modelId="{8399DDC1-EB47-9A43-B567-D2A52646DE42}" type="presParOf" srcId="{7392E375-A0A9-574A-AFEF-A181567EC2A3}" destId="{43182873-A37E-7B42-9102-4AD108950C4D}" srcOrd="0" destOrd="0" presId="urn:microsoft.com/office/officeart/2005/8/layout/hierarchy2"/>
    <dgm:cxn modelId="{E873AF65-9F02-8542-80BF-AE25A81A7E2B}" type="presParOf" srcId="{7392E375-A0A9-574A-AFEF-A181567EC2A3}" destId="{C3BB8082-01E4-A449-9C4A-F7F680E3FBE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EE70C-09F7-4943-BB6E-EBCA021154C2}">
      <dsp:nvSpPr>
        <dsp:cNvPr id="0" name=""/>
        <dsp:cNvSpPr/>
      </dsp:nvSpPr>
      <dsp:spPr>
        <a:xfrm>
          <a:off x="927073" y="1598738"/>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MIDI</a:t>
          </a:r>
          <a:endParaRPr lang="zh-TW" altLang="en-US" sz="3000" kern="1200" dirty="0"/>
        </a:p>
      </dsp:txBody>
      <dsp:txXfrm>
        <a:off x="950321" y="1621986"/>
        <a:ext cx="1541017" cy="747260"/>
      </dsp:txXfrm>
    </dsp:sp>
    <dsp:sp modelId="{5FEAFAC4-70E5-A142-9EF2-CEB92DAC75DB}">
      <dsp:nvSpPr>
        <dsp:cNvPr id="0" name=""/>
        <dsp:cNvSpPr/>
      </dsp:nvSpPr>
      <dsp:spPr>
        <a:xfrm rot="17945813">
          <a:off x="2179179" y="1409042"/>
          <a:ext cx="1305822" cy="32124"/>
        </a:xfrm>
        <a:custGeom>
          <a:avLst/>
          <a:gdLst/>
          <a:ahLst/>
          <a:cxnLst/>
          <a:rect l="0" t="0" r="0" b="0"/>
          <a:pathLst>
            <a:path>
              <a:moveTo>
                <a:pt x="0" y="16062"/>
              </a:moveTo>
              <a:lnTo>
                <a:pt x="1305822" y="160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99444" y="1392459"/>
        <a:ext cx="65291" cy="65291"/>
      </dsp:txXfrm>
    </dsp:sp>
    <dsp:sp modelId="{D332EF81-98EB-C14E-9FD6-7DFF9313BFAC}">
      <dsp:nvSpPr>
        <dsp:cNvPr id="0" name=""/>
        <dsp:cNvSpPr/>
      </dsp:nvSpPr>
      <dsp:spPr>
        <a:xfrm>
          <a:off x="3149593" y="457713"/>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Signal</a:t>
          </a:r>
          <a:endParaRPr lang="zh-TW" altLang="en-US" sz="3000" kern="1200" dirty="0"/>
        </a:p>
      </dsp:txBody>
      <dsp:txXfrm>
        <a:off x="3172841" y="480961"/>
        <a:ext cx="1541017" cy="747260"/>
      </dsp:txXfrm>
    </dsp:sp>
    <dsp:sp modelId="{6B67CA99-862A-9747-9A36-F219382B7A60}">
      <dsp:nvSpPr>
        <dsp:cNvPr id="0" name=""/>
        <dsp:cNvSpPr/>
      </dsp:nvSpPr>
      <dsp:spPr>
        <a:xfrm rot="19457599">
          <a:off x="4663603" y="610324"/>
          <a:ext cx="782011" cy="32124"/>
        </a:xfrm>
        <a:custGeom>
          <a:avLst/>
          <a:gdLst/>
          <a:ahLst/>
          <a:cxnLst/>
          <a:rect l="0" t="0" r="0" b="0"/>
          <a:pathLst>
            <a:path>
              <a:moveTo>
                <a:pt x="0" y="16062"/>
              </a:moveTo>
              <a:lnTo>
                <a:pt x="782011" y="16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5035059" y="606836"/>
        <a:ext cx="39100" cy="39100"/>
      </dsp:txXfrm>
    </dsp:sp>
    <dsp:sp modelId="{85D36FD1-E9C2-814E-8F4E-86BCEF3ED78B}">
      <dsp:nvSpPr>
        <dsp:cNvPr id="0" name=""/>
        <dsp:cNvSpPr/>
      </dsp:nvSpPr>
      <dsp:spPr>
        <a:xfrm>
          <a:off x="5372112" y="1303"/>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voice</a:t>
          </a:r>
          <a:endParaRPr lang="zh-TW" altLang="en-US" sz="3000" kern="1200" dirty="0"/>
        </a:p>
      </dsp:txBody>
      <dsp:txXfrm>
        <a:off x="5395360" y="24551"/>
        <a:ext cx="1541017" cy="747260"/>
      </dsp:txXfrm>
    </dsp:sp>
    <dsp:sp modelId="{95F475C5-6314-DD4E-8BF0-2232EA9B85BF}">
      <dsp:nvSpPr>
        <dsp:cNvPr id="0" name=""/>
        <dsp:cNvSpPr/>
      </dsp:nvSpPr>
      <dsp:spPr>
        <a:xfrm rot="2142401">
          <a:off x="4663603" y="1066734"/>
          <a:ext cx="782011" cy="32124"/>
        </a:xfrm>
        <a:custGeom>
          <a:avLst/>
          <a:gdLst/>
          <a:ahLst/>
          <a:cxnLst/>
          <a:rect l="0" t="0" r="0" b="0"/>
          <a:pathLst>
            <a:path>
              <a:moveTo>
                <a:pt x="0" y="16062"/>
              </a:moveTo>
              <a:lnTo>
                <a:pt x="782011" y="16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5035059" y="1063246"/>
        <a:ext cx="39100" cy="39100"/>
      </dsp:txXfrm>
    </dsp:sp>
    <dsp:sp modelId="{8B310C49-ADE4-7849-B3E0-A71512E2E4FC}">
      <dsp:nvSpPr>
        <dsp:cNvPr id="0" name=""/>
        <dsp:cNvSpPr/>
      </dsp:nvSpPr>
      <dsp:spPr>
        <a:xfrm>
          <a:off x="5372112" y="914123"/>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mode</a:t>
          </a:r>
          <a:endParaRPr lang="zh-TW" altLang="en-US" sz="3000" kern="1200" dirty="0"/>
        </a:p>
      </dsp:txBody>
      <dsp:txXfrm>
        <a:off x="5395360" y="937371"/>
        <a:ext cx="1541017" cy="747260"/>
      </dsp:txXfrm>
    </dsp:sp>
    <dsp:sp modelId="{163B8597-326C-7B4D-B65C-A387FF145EA6}">
      <dsp:nvSpPr>
        <dsp:cNvPr id="0" name=""/>
        <dsp:cNvSpPr/>
      </dsp:nvSpPr>
      <dsp:spPr>
        <a:xfrm rot="3654187">
          <a:off x="2179179" y="2550068"/>
          <a:ext cx="1305822" cy="32124"/>
        </a:xfrm>
        <a:custGeom>
          <a:avLst/>
          <a:gdLst/>
          <a:ahLst/>
          <a:cxnLst/>
          <a:rect l="0" t="0" r="0" b="0"/>
          <a:pathLst>
            <a:path>
              <a:moveTo>
                <a:pt x="0" y="16062"/>
              </a:moveTo>
              <a:lnTo>
                <a:pt x="1305822" y="160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2799444" y="2533484"/>
        <a:ext cx="65291" cy="65291"/>
      </dsp:txXfrm>
    </dsp:sp>
    <dsp:sp modelId="{BE146EFB-D891-844F-B7EE-5A62E193A9EC}">
      <dsp:nvSpPr>
        <dsp:cNvPr id="0" name=""/>
        <dsp:cNvSpPr/>
      </dsp:nvSpPr>
      <dsp:spPr>
        <a:xfrm>
          <a:off x="3149593" y="2739764"/>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System</a:t>
          </a:r>
          <a:endParaRPr lang="zh-TW" altLang="en-US" sz="3000" kern="1200" dirty="0"/>
        </a:p>
      </dsp:txBody>
      <dsp:txXfrm>
        <a:off x="3172841" y="2763012"/>
        <a:ext cx="1541017" cy="747260"/>
      </dsp:txXfrm>
    </dsp:sp>
    <dsp:sp modelId="{7B33EA4E-F57E-5546-A900-422D39F83828}">
      <dsp:nvSpPr>
        <dsp:cNvPr id="0" name=""/>
        <dsp:cNvSpPr/>
      </dsp:nvSpPr>
      <dsp:spPr>
        <a:xfrm rot="18289469">
          <a:off x="4498625" y="2664170"/>
          <a:ext cx="1111968" cy="32124"/>
        </a:xfrm>
        <a:custGeom>
          <a:avLst/>
          <a:gdLst/>
          <a:ahLst/>
          <a:cxnLst/>
          <a:rect l="0" t="0" r="0" b="0"/>
          <a:pathLst>
            <a:path>
              <a:moveTo>
                <a:pt x="0" y="16062"/>
              </a:moveTo>
              <a:lnTo>
                <a:pt x="1111968" y="16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5026810" y="2652433"/>
        <a:ext cx="55598" cy="55598"/>
      </dsp:txXfrm>
    </dsp:sp>
    <dsp:sp modelId="{786E3D9D-0744-5D49-BFBD-8B0ACC36E03C}">
      <dsp:nvSpPr>
        <dsp:cNvPr id="0" name=""/>
        <dsp:cNvSpPr/>
      </dsp:nvSpPr>
      <dsp:spPr>
        <a:xfrm>
          <a:off x="5372112" y="1826944"/>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normal</a:t>
          </a:r>
          <a:endParaRPr lang="zh-TW" altLang="en-US" sz="3000" kern="1200" dirty="0"/>
        </a:p>
      </dsp:txBody>
      <dsp:txXfrm>
        <a:off x="5395360" y="1850192"/>
        <a:ext cx="1541017" cy="747260"/>
      </dsp:txXfrm>
    </dsp:sp>
    <dsp:sp modelId="{7FC3B527-327A-2F46-AD6F-0D6D501BEAFB}">
      <dsp:nvSpPr>
        <dsp:cNvPr id="0" name=""/>
        <dsp:cNvSpPr/>
      </dsp:nvSpPr>
      <dsp:spPr>
        <a:xfrm>
          <a:off x="4737106" y="3120580"/>
          <a:ext cx="635005" cy="32124"/>
        </a:xfrm>
        <a:custGeom>
          <a:avLst/>
          <a:gdLst/>
          <a:ahLst/>
          <a:cxnLst/>
          <a:rect l="0" t="0" r="0" b="0"/>
          <a:pathLst>
            <a:path>
              <a:moveTo>
                <a:pt x="0" y="16062"/>
              </a:moveTo>
              <a:lnTo>
                <a:pt x="635005" y="16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5038734" y="3120767"/>
        <a:ext cx="31750" cy="31750"/>
      </dsp:txXfrm>
    </dsp:sp>
    <dsp:sp modelId="{A666295E-0FBC-1249-9281-9E7500CF1F5B}">
      <dsp:nvSpPr>
        <dsp:cNvPr id="0" name=""/>
        <dsp:cNvSpPr/>
      </dsp:nvSpPr>
      <dsp:spPr>
        <a:xfrm>
          <a:off x="5372112" y="2739764"/>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Real-time</a:t>
          </a:r>
          <a:endParaRPr lang="zh-TW" altLang="en-US" sz="3000" kern="1200" dirty="0"/>
        </a:p>
      </dsp:txBody>
      <dsp:txXfrm>
        <a:off x="5395360" y="2763012"/>
        <a:ext cx="1541017" cy="747260"/>
      </dsp:txXfrm>
    </dsp:sp>
    <dsp:sp modelId="{D3E9EDB7-FD72-794E-9E8D-D95D655D687F}">
      <dsp:nvSpPr>
        <dsp:cNvPr id="0" name=""/>
        <dsp:cNvSpPr/>
      </dsp:nvSpPr>
      <dsp:spPr>
        <a:xfrm rot="3310531">
          <a:off x="4498625" y="3576991"/>
          <a:ext cx="1111968" cy="32124"/>
        </a:xfrm>
        <a:custGeom>
          <a:avLst/>
          <a:gdLst/>
          <a:ahLst/>
          <a:cxnLst/>
          <a:rect l="0" t="0" r="0" b="0"/>
          <a:pathLst>
            <a:path>
              <a:moveTo>
                <a:pt x="0" y="16062"/>
              </a:moveTo>
              <a:lnTo>
                <a:pt x="1111968" y="160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5026810" y="3565254"/>
        <a:ext cx="55598" cy="55598"/>
      </dsp:txXfrm>
    </dsp:sp>
    <dsp:sp modelId="{43182873-A37E-7B42-9102-4AD108950C4D}">
      <dsp:nvSpPr>
        <dsp:cNvPr id="0" name=""/>
        <dsp:cNvSpPr/>
      </dsp:nvSpPr>
      <dsp:spPr>
        <a:xfrm>
          <a:off x="5372112" y="3652585"/>
          <a:ext cx="1587513" cy="793756"/>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TW" sz="3000" kern="1200" dirty="0" smtClean="0"/>
            <a:t>special</a:t>
          </a:r>
          <a:endParaRPr lang="zh-TW" altLang="en-US" sz="3000" kern="1200" dirty="0"/>
        </a:p>
      </dsp:txBody>
      <dsp:txXfrm>
        <a:off x="5395360" y="3675833"/>
        <a:ext cx="1541017" cy="7472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750E5-0600-8449-80AB-DC42A5366E9E}" type="datetimeFigureOut">
              <a:rPr kumimoji="1" lang="zh-TW" altLang="en-US" smtClean="0"/>
              <a:t>2017/10/2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606FA-812A-1647-BA28-05CFB1C28036}" type="slidenum">
              <a:rPr kumimoji="1" lang="zh-TW" altLang="en-US" smtClean="0"/>
              <a:t>‹#›</a:t>
            </a:fld>
            <a:endParaRPr kumimoji="1" lang="zh-TW" altLang="en-US"/>
          </a:p>
        </p:txBody>
      </p:sp>
    </p:spTree>
    <p:extLst>
      <p:ext uri="{BB962C8B-B14F-4D97-AF65-F5344CB8AC3E}">
        <p14:creationId xmlns:p14="http://schemas.microsoft.com/office/powerpoint/2010/main" val="27684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wikipedia.org/wiki/%E8%B3%AD%E5%8D%9A" TargetMode="External"/><Relationship Id="rId4" Type="http://schemas.openxmlformats.org/officeDocument/2006/relationships/hyperlink" Target="https://zh.wikipedia.org/wiki/%E6%9C%9F%E8%B2%A8" TargetMode="External"/><Relationship Id="rId5" Type="http://schemas.openxmlformats.org/officeDocument/2006/relationships/hyperlink" Target="https://zh.wikipedia.org/wiki/%E9%81%B8%E8%88%89"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4</a:t>
            </a:fld>
            <a:endParaRPr kumimoji="1" lang="zh-TW" altLang="en-US"/>
          </a:p>
        </p:txBody>
      </p:sp>
    </p:spTree>
    <p:extLst>
      <p:ext uri="{BB962C8B-B14F-4D97-AF65-F5344CB8AC3E}">
        <p14:creationId xmlns:p14="http://schemas.microsoft.com/office/powerpoint/2010/main" val="1410876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TW" altLang="en-US" baseline="0"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17</a:t>
            </a:fld>
            <a:endParaRPr kumimoji="1" lang="zh-TW" altLang="en-US"/>
          </a:p>
        </p:txBody>
      </p:sp>
    </p:spTree>
    <p:extLst>
      <p:ext uri="{BB962C8B-B14F-4D97-AF65-F5344CB8AC3E}">
        <p14:creationId xmlns:p14="http://schemas.microsoft.com/office/powerpoint/2010/main" val="143246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輸入雜訊圖片或模糊照片 </a:t>
            </a:r>
            <a:r>
              <a:rPr kumimoji="1" lang="en-US" altLang="zh-TW" dirty="0" smtClean="0"/>
              <a:t>-&gt;</a:t>
            </a:r>
            <a:r>
              <a:rPr kumimoji="1" lang="zh-TW" altLang="en-US" dirty="0" smtClean="0"/>
              <a:t>輸出清晰影像</a:t>
            </a:r>
          </a:p>
          <a:p>
            <a:r>
              <a:rPr kumimoji="1" lang="zh-TW" altLang="en-US" dirty="0" smtClean="0"/>
              <a:t>或者壓縮</a:t>
            </a:r>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20</a:t>
            </a:fld>
            <a:endParaRPr kumimoji="1" lang="zh-TW" altLang="en-US"/>
          </a:p>
        </p:txBody>
      </p:sp>
    </p:spTree>
    <p:extLst>
      <p:ext uri="{BB962C8B-B14F-4D97-AF65-F5344CB8AC3E}">
        <p14:creationId xmlns:p14="http://schemas.microsoft.com/office/powerpoint/2010/main" val="125982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X</a:t>
            </a:r>
            <a:r>
              <a:rPr kumimoji="1" lang="en-US" altLang="zh-TW" baseline="0" dirty="0" smtClean="0"/>
              <a:t> =</a:t>
            </a:r>
            <a:r>
              <a:rPr kumimoji="1" lang="zh-TW" altLang="en-US" baseline="0" dirty="0" smtClean="0"/>
              <a:t>外積</a:t>
            </a:r>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21</a:t>
            </a:fld>
            <a:endParaRPr kumimoji="1" lang="zh-TW" altLang="en-US"/>
          </a:p>
        </p:txBody>
      </p:sp>
    </p:spTree>
    <p:extLst>
      <p:ext uri="{BB962C8B-B14F-4D97-AF65-F5344CB8AC3E}">
        <p14:creationId xmlns:p14="http://schemas.microsoft.com/office/powerpoint/2010/main" val="86413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extra </a:t>
            </a:r>
            <a:r>
              <a:rPr lang="en-US" altLang="zh-TW" sz="1200" i="1" kern="1200" dirty="0" smtClean="0">
                <a:solidFill>
                  <a:schemeClr val="tx1"/>
                </a:solidFill>
                <a:effectLst/>
                <a:latin typeface="+mn-lt"/>
                <a:ea typeface="+mn-ea"/>
                <a:cs typeface="+mn-cs"/>
              </a:rPr>
              <a:t>conditioning </a:t>
            </a:r>
            <a:r>
              <a:rPr lang="en-US" altLang="zh-TW" sz="1200" kern="1200" dirty="0" smtClean="0">
                <a:solidFill>
                  <a:schemeClr val="tx1"/>
                </a:solidFill>
                <a:effectLst/>
                <a:latin typeface="+mn-lt"/>
                <a:ea typeface="+mn-ea"/>
                <a:cs typeface="+mn-cs"/>
              </a:rPr>
              <a:t>information </a:t>
            </a:r>
            <a:endParaRPr lang="en-US" altLang="zh-TW" dirty="0" smtClean="0"/>
          </a:p>
          <a:p>
            <a:r>
              <a:rPr kumimoji="1" lang="zh-TW" altLang="en-US" dirty="0" smtClean="0"/>
              <a:t>也可以拿來作為使用者的控制用</a:t>
            </a:r>
          </a:p>
          <a:p>
            <a:r>
              <a:rPr kumimoji="1" lang="en-US" altLang="zh-TW" dirty="0" smtClean="0"/>
              <a:t>global or local</a:t>
            </a:r>
            <a:endParaRPr kumimoji="1" lang="zh-TW" altLang="en-US"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22</a:t>
            </a:fld>
            <a:endParaRPr kumimoji="1" lang="zh-TW" altLang="en-US"/>
          </a:p>
        </p:txBody>
      </p:sp>
    </p:spTree>
    <p:extLst>
      <p:ext uri="{BB962C8B-B14F-4D97-AF65-F5344CB8AC3E}">
        <p14:creationId xmlns:p14="http://schemas.microsoft.com/office/powerpoint/2010/main" val="1082125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零和博弈論</a:t>
            </a:r>
            <a:r>
              <a:rPr kumimoji="1" lang="en-US" altLang="zh-TW" dirty="0" smtClean="0"/>
              <a:t> -</a:t>
            </a:r>
            <a:r>
              <a:rPr lang="zh-TW" altLang="en-US" sz="1200" kern="1200" dirty="0" smtClean="0">
                <a:solidFill>
                  <a:schemeClr val="tx1"/>
                </a:solidFill>
                <a:latin typeface="+mn-lt"/>
                <a:ea typeface="+mn-ea"/>
                <a:cs typeface="+mn-cs"/>
              </a:rPr>
              <a:t>自己的幸福是建立在他人的痛苦之上的，二者的大小完全相等，因而雙方都想盡一切辦法以實現「損人利己」。零和博弈的例子有</a:t>
            </a:r>
            <a:r>
              <a:rPr lang="zh-TW" altLang="en-US" sz="1200" kern="1200" dirty="0" smtClean="0">
                <a:solidFill>
                  <a:schemeClr val="tx1"/>
                </a:solidFill>
                <a:latin typeface="+mn-lt"/>
                <a:ea typeface="+mn-ea"/>
                <a:cs typeface="+mn-cs"/>
                <a:hlinkClick r:id="rId3"/>
              </a:rPr>
              <a:t>賭博、</a:t>
            </a:r>
            <a:r>
              <a:rPr lang="zh-TW" altLang="en-US" sz="1200" kern="1200" dirty="0" smtClean="0">
                <a:solidFill>
                  <a:schemeClr val="tx1"/>
                </a:solidFill>
                <a:latin typeface="+mn-lt"/>
                <a:ea typeface="+mn-ea"/>
                <a:cs typeface="+mn-cs"/>
                <a:hlinkClick r:id="rId4"/>
              </a:rPr>
              <a:t>期貨和</a:t>
            </a:r>
            <a:r>
              <a:rPr lang="zh-TW" altLang="en-US" sz="1200" kern="1200" dirty="0" smtClean="0">
                <a:solidFill>
                  <a:schemeClr val="tx1"/>
                </a:solidFill>
                <a:latin typeface="+mn-lt"/>
                <a:ea typeface="+mn-ea"/>
                <a:cs typeface="+mn-cs"/>
                <a:hlinkClick r:id="rId5"/>
              </a:rPr>
              <a:t>選舉等</a:t>
            </a:r>
            <a:endParaRPr lang="en-US" altLang="zh-TW" sz="1200" kern="1200" dirty="0" smtClean="0">
              <a:solidFill>
                <a:schemeClr val="tx1"/>
              </a:solidFill>
              <a:latin typeface="+mn-lt"/>
              <a:ea typeface="+mn-ea"/>
              <a:cs typeface="+mn-cs"/>
            </a:endParaRPr>
          </a:p>
          <a:p>
            <a:endParaRPr lang="en-US" altLang="zh-TW" sz="1200" kern="1200" dirty="0" smtClean="0">
              <a:solidFill>
                <a:schemeClr val="tx1"/>
              </a:solidFill>
              <a:latin typeface="+mn-lt"/>
              <a:ea typeface="+mn-ea"/>
              <a:cs typeface="+mn-cs"/>
            </a:endParaRPr>
          </a:p>
          <a:p>
            <a:r>
              <a:rPr kumimoji="1" lang="en-US" altLang="zh-TW" dirty="0" smtClean="0"/>
              <a:t>5.3.10</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23</a:t>
            </a:fld>
            <a:endParaRPr kumimoji="1" lang="zh-TW" altLang="en-US"/>
          </a:p>
        </p:txBody>
      </p:sp>
    </p:spTree>
    <p:extLst>
      <p:ext uri="{BB962C8B-B14F-4D97-AF65-F5344CB8AC3E}">
        <p14:creationId xmlns:p14="http://schemas.microsoft.com/office/powerpoint/2010/main" val="19068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24</a:t>
            </a:fld>
            <a:endParaRPr kumimoji="1" lang="zh-TW" altLang="en-US"/>
          </a:p>
        </p:txBody>
      </p:sp>
    </p:spTree>
    <p:extLst>
      <p:ext uri="{BB962C8B-B14F-4D97-AF65-F5344CB8AC3E}">
        <p14:creationId xmlns:p14="http://schemas.microsoft.com/office/powerpoint/2010/main" val="31701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Adversarial</a:t>
            </a:r>
            <a:r>
              <a:rPr kumimoji="1" lang="zh-TW" altLang="en-US" dirty="0" smtClean="0"/>
              <a:t> </a:t>
            </a:r>
            <a:r>
              <a:rPr kumimoji="1" lang="en-US" altLang="zh-TW" dirty="0" smtClean="0"/>
              <a:t>-  </a:t>
            </a:r>
            <a:r>
              <a:rPr kumimoji="1" lang="zh-TW" altLang="en-US" dirty="0" smtClean="0"/>
              <a:t>對抗</a:t>
            </a:r>
            <a:r>
              <a:rPr kumimoji="1" lang="en-US" altLang="zh-TW" dirty="0" smtClean="0"/>
              <a:t>   </a:t>
            </a:r>
            <a:r>
              <a:rPr kumimoji="1" lang="zh-TW" altLang="en-US" dirty="0" smtClean="0"/>
              <a:t>ＧＡＮ才有</a:t>
            </a:r>
          </a:p>
          <a:p>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27</a:t>
            </a:fld>
            <a:endParaRPr kumimoji="1" lang="zh-TW" altLang="en-US"/>
          </a:p>
        </p:txBody>
      </p:sp>
    </p:spTree>
    <p:extLst>
      <p:ext uri="{BB962C8B-B14F-4D97-AF65-F5344CB8AC3E}">
        <p14:creationId xmlns:p14="http://schemas.microsoft.com/office/powerpoint/2010/main" val="1433187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28</a:t>
            </a:fld>
            <a:endParaRPr kumimoji="1" lang="zh-TW" altLang="en-US"/>
          </a:p>
        </p:txBody>
      </p:sp>
    </p:spTree>
    <p:extLst>
      <p:ext uri="{BB962C8B-B14F-4D97-AF65-F5344CB8AC3E}">
        <p14:creationId xmlns:p14="http://schemas.microsoft.com/office/powerpoint/2010/main" val="32492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專門</a:t>
            </a:r>
            <a:r>
              <a:rPr kumimoji="1" lang="en-US" altLang="zh-TW" dirty="0" err="1" smtClean="0"/>
              <a:t>foccus</a:t>
            </a:r>
            <a:r>
              <a:rPr kumimoji="1" lang="zh-TW" altLang="en-US" dirty="0" smtClean="0"/>
              <a:t>在塞爾提克風格 輸入是</a:t>
            </a:r>
            <a:r>
              <a:rPr kumimoji="1" lang="en-US" altLang="zh-TW" dirty="0" err="1" smtClean="0"/>
              <a:t>abc</a:t>
            </a:r>
            <a:r>
              <a:rPr kumimoji="1" lang="zh-TW" altLang="en-US" dirty="0" smtClean="0"/>
              <a:t>格式 </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30</a:t>
            </a:fld>
            <a:endParaRPr kumimoji="1" lang="zh-TW" altLang="en-US"/>
          </a:p>
        </p:txBody>
      </p:sp>
    </p:spTree>
    <p:extLst>
      <p:ext uri="{BB962C8B-B14F-4D97-AF65-F5344CB8AC3E}">
        <p14:creationId xmlns:p14="http://schemas.microsoft.com/office/powerpoint/2010/main" val="49232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smtClean="0"/>
          </a:p>
          <a:p>
            <a:endParaRPr kumimoji="1" lang="en-US" altLang="zh-TW" dirty="0" smtClean="0"/>
          </a:p>
          <a:p>
            <a:r>
              <a:rPr kumimoji="1" lang="en-US" altLang="zh-TW" dirty="0" smtClean="0"/>
              <a:t>https://</a:t>
            </a:r>
            <a:r>
              <a:rPr kumimoji="1" lang="en-US" altLang="zh-TW" dirty="0" err="1" smtClean="0"/>
              <a:t>github.com</a:t>
            </a:r>
            <a:r>
              <a:rPr kumimoji="1" lang="en-US" altLang="zh-TW" dirty="0" smtClean="0"/>
              <a:t>/woodshop/</a:t>
            </a:r>
            <a:r>
              <a:rPr kumimoji="1" lang="en-US" altLang="zh-TW" dirty="0" err="1" smtClean="0"/>
              <a:t>deepAutoController</a:t>
            </a:r>
            <a:r>
              <a:rPr kumimoji="1" lang="en-US" altLang="zh-TW" dirty="0" smtClean="0"/>
              <a:t>   </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31</a:t>
            </a:fld>
            <a:endParaRPr kumimoji="1" lang="zh-TW" altLang="en-US"/>
          </a:p>
        </p:txBody>
      </p:sp>
    </p:spTree>
    <p:extLst>
      <p:ext uri="{BB962C8B-B14F-4D97-AF65-F5344CB8AC3E}">
        <p14:creationId xmlns:p14="http://schemas.microsoft.com/office/powerpoint/2010/main" val="88258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不可轉換小部分</a:t>
            </a:r>
            <a:endParaRPr kumimoji="1" lang="en-US" altLang="zh-TW" dirty="0" smtClean="0"/>
          </a:p>
          <a:p>
            <a:r>
              <a:rPr kumimoji="1" lang="zh-TW" altLang="en-US" dirty="0" smtClean="0"/>
              <a:t>無法有好的互動 一個好的目標</a:t>
            </a:r>
            <a:r>
              <a:rPr kumimoji="1" lang="en-US" altLang="zh-TW" dirty="0" smtClean="0"/>
              <a:t> –</a:t>
            </a:r>
            <a:r>
              <a:rPr kumimoji="1" lang="zh-TW" altLang="en-US" dirty="0" smtClean="0"/>
              <a:t> 讓系統能夠和音樂家能夠互動 </a:t>
            </a:r>
            <a:r>
              <a:rPr kumimoji="1" lang="en-US" altLang="zh-TW" dirty="0" smtClean="0"/>
              <a:t> </a:t>
            </a:r>
            <a:r>
              <a:rPr kumimoji="1" lang="zh-TW" altLang="en-US" dirty="0" smtClean="0"/>
              <a:t> ？ 協助做作詞作曲</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5</a:t>
            </a:fld>
            <a:endParaRPr kumimoji="1" lang="zh-TW" altLang="en-US"/>
          </a:p>
        </p:txBody>
      </p:sp>
    </p:spTree>
    <p:extLst>
      <p:ext uri="{BB962C8B-B14F-4D97-AF65-F5344CB8AC3E}">
        <p14:creationId xmlns:p14="http://schemas.microsoft.com/office/powerpoint/2010/main" val="1909399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21 for the soprano, alto and tenor parts; and 28 for the bass part </a:t>
            </a:r>
            <a:endParaRPr lang="en-US" altLang="zh-TW" dirty="0" smtClean="0"/>
          </a:p>
          <a:p>
            <a:r>
              <a:rPr kumimoji="1" lang="zh-TW" altLang="en-US" dirty="0" smtClean="0"/>
              <a:t>表示法：</a:t>
            </a:r>
          </a:p>
          <a:p>
            <a:r>
              <a:rPr kumimoji="1" lang="zh-TW" altLang="en-US" dirty="0" smtClean="0"/>
              <a:t>暫停</a:t>
            </a:r>
          </a:p>
          <a:p>
            <a:r>
              <a:rPr kumimoji="1" lang="zh-TW" altLang="en-US" dirty="0" smtClean="0"/>
              <a:t>調性</a:t>
            </a:r>
            <a:r>
              <a:rPr kumimoji="1" lang="en-US" altLang="zh-TW" dirty="0" smtClean="0"/>
              <a:t>(</a:t>
            </a:r>
            <a:r>
              <a:rPr kumimoji="1" lang="zh-TW" altLang="en-US" dirty="0" smtClean="0"/>
              <a:t>區隔屬於哪個調</a:t>
            </a:r>
            <a:r>
              <a:rPr kumimoji="1" lang="en-US" altLang="zh-TW" dirty="0" smtClean="0"/>
              <a:t>)</a:t>
            </a:r>
          </a:p>
          <a:p>
            <a:r>
              <a:rPr kumimoji="1" lang="en-US" altLang="zh-TW" dirty="0" err="1" smtClean="0"/>
              <a:t>DeepBatch</a:t>
            </a:r>
            <a:r>
              <a:rPr kumimoji="1" lang="en-US" altLang="zh-TW" dirty="0" smtClean="0"/>
              <a:t> – </a:t>
            </a:r>
            <a:r>
              <a:rPr kumimoji="1" lang="zh-TW" altLang="en-US" dirty="0" smtClean="0"/>
              <a:t>一次全部 在迭代至穩定</a:t>
            </a:r>
            <a:endParaRPr kumimoji="1" lang="en-US" altLang="zh-TW" dirty="0" smtClean="0"/>
          </a:p>
          <a:p>
            <a:endParaRPr kumimoji="1" lang="en-US" altLang="zh-TW" dirty="0" smtClean="0"/>
          </a:p>
          <a:p>
            <a:r>
              <a:rPr kumimoji="1" lang="en-US" altLang="zh-TW" dirty="0" smtClean="0"/>
              <a:t>Gibbs</a:t>
            </a:r>
            <a:r>
              <a:rPr kumimoji="1" lang="en-US" altLang="zh-TW" baseline="0" dirty="0" smtClean="0"/>
              <a:t> sampling </a:t>
            </a:r>
            <a:r>
              <a:rPr kumimoji="1" lang="en-US" altLang="zh-TW" baseline="0" dirty="0" err="1" smtClean="0"/>
              <a:t>markov</a:t>
            </a:r>
            <a:r>
              <a:rPr kumimoji="1" lang="en-US" altLang="zh-TW" baseline="0" dirty="0" smtClean="0"/>
              <a:t> chain</a:t>
            </a:r>
            <a:r>
              <a:rPr kumimoji="1" lang="zh-TW" altLang="en-US" baseline="0" dirty="0" smtClean="0"/>
              <a:t>抵達平衡</a:t>
            </a:r>
            <a:endParaRPr kumimoji="1" lang="en-US" altLang="zh-TW" baseline="0" dirty="0" smtClean="0"/>
          </a:p>
          <a:p>
            <a:endParaRPr kumimoji="1" lang="en-US" altLang="zh-TW" baseline="0" dirty="0" smtClean="0"/>
          </a:p>
          <a:p>
            <a:r>
              <a:rPr lang="en-US" altLang="zh-TW" sz="1200" kern="1200" dirty="0" smtClean="0">
                <a:solidFill>
                  <a:schemeClr val="tx1"/>
                </a:solidFill>
                <a:latin typeface="+mn-lt"/>
                <a:ea typeface="+mn-ea"/>
                <a:cs typeface="+mn-cs"/>
              </a:rPr>
              <a:t>400 </a:t>
            </a:r>
            <a:r>
              <a:rPr lang="zh-TW" altLang="en-US" sz="1200" kern="1200" dirty="0" smtClean="0">
                <a:solidFill>
                  <a:schemeClr val="tx1"/>
                </a:solidFill>
                <a:latin typeface="+mn-lt"/>
                <a:ea typeface="+mn-ea"/>
                <a:cs typeface="+mn-cs"/>
              </a:rPr>
              <a:t>多名音樂專業人士在內的 </a:t>
            </a:r>
            <a:r>
              <a:rPr lang="en-US" altLang="zh-TW" sz="1200" kern="1200" dirty="0" smtClean="0">
                <a:solidFill>
                  <a:schemeClr val="tx1"/>
                </a:solidFill>
                <a:latin typeface="+mn-lt"/>
                <a:ea typeface="+mn-ea"/>
                <a:cs typeface="+mn-cs"/>
              </a:rPr>
              <a:t>1600 </a:t>
            </a:r>
            <a:r>
              <a:rPr lang="zh-TW" altLang="en-US" sz="1200" kern="1200" dirty="0" smtClean="0">
                <a:solidFill>
                  <a:schemeClr val="tx1"/>
                </a:solidFill>
                <a:latin typeface="+mn-lt"/>
                <a:ea typeface="+mn-ea"/>
                <a:cs typeface="+mn-cs"/>
              </a:rPr>
              <a:t>多人試聽了同樣旋律的不同和聲，當播放 </a:t>
            </a:r>
            <a:r>
              <a:rPr lang="en-US" altLang="zh-TW" sz="1200" kern="1200" dirty="0" err="1" smtClean="0">
                <a:solidFill>
                  <a:schemeClr val="tx1"/>
                </a:solidFill>
                <a:latin typeface="+mn-lt"/>
                <a:ea typeface="+mn-ea"/>
                <a:cs typeface="+mn-cs"/>
              </a:rPr>
              <a:t>DeepBach</a:t>
            </a:r>
            <a:r>
              <a:rPr lang="en-US" altLang="zh-TW" sz="1200" kern="1200" dirty="0" smtClean="0">
                <a:solidFill>
                  <a:schemeClr val="tx1"/>
                </a:solidFill>
                <a:latin typeface="+mn-lt"/>
                <a:ea typeface="+mn-ea"/>
                <a:cs typeface="+mn-cs"/>
              </a:rPr>
              <a:t> </a:t>
            </a:r>
            <a:r>
              <a:rPr lang="zh-TW" altLang="en-US" sz="1200" kern="1200" dirty="0" smtClean="0">
                <a:solidFill>
                  <a:schemeClr val="tx1"/>
                </a:solidFill>
                <a:latin typeface="+mn-lt"/>
                <a:ea typeface="+mn-ea"/>
                <a:cs typeface="+mn-cs"/>
              </a:rPr>
              <a:t>產生的和聲時， 有半數人都認為這是巴哈的作品 。</a:t>
            </a:r>
            <a:endParaRPr kumimoji="1" lang="en-US" altLang="zh-TW"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32</a:t>
            </a:fld>
            <a:endParaRPr kumimoji="1" lang="zh-TW" altLang="en-US"/>
          </a:p>
        </p:txBody>
      </p:sp>
    </p:spTree>
    <p:extLst>
      <p:ext uri="{BB962C8B-B14F-4D97-AF65-F5344CB8AC3E}">
        <p14:creationId xmlns:p14="http://schemas.microsoft.com/office/powerpoint/2010/main" val="1117167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33</a:t>
            </a:fld>
            <a:endParaRPr kumimoji="1" lang="zh-TW" altLang="en-US"/>
          </a:p>
        </p:txBody>
      </p:sp>
    </p:spTree>
    <p:extLst>
      <p:ext uri="{BB962C8B-B14F-4D97-AF65-F5344CB8AC3E}">
        <p14:creationId xmlns:p14="http://schemas.microsoft.com/office/powerpoint/2010/main" val="201319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4+3</a:t>
            </a:r>
            <a:r>
              <a:rPr kumimoji="1" lang="en-US" altLang="zh-TW" baseline="0" dirty="0" smtClean="0"/>
              <a:t> </a:t>
            </a:r>
            <a:r>
              <a:rPr kumimoji="1" lang="zh-TW" altLang="en-US" baseline="0" dirty="0" smtClean="0"/>
              <a:t>平穩 漸強 漸弱  </a:t>
            </a:r>
            <a:r>
              <a:rPr kumimoji="1" lang="en-US" altLang="zh-TW" baseline="0" dirty="0" smtClean="0"/>
              <a:t>,  </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34</a:t>
            </a:fld>
            <a:endParaRPr kumimoji="1" lang="zh-TW" altLang="en-US"/>
          </a:p>
        </p:txBody>
      </p:sp>
    </p:spTree>
    <p:extLst>
      <p:ext uri="{BB962C8B-B14F-4D97-AF65-F5344CB8AC3E}">
        <p14:creationId xmlns:p14="http://schemas.microsoft.com/office/powerpoint/2010/main" val="193856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還未完成</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35</a:t>
            </a:fld>
            <a:endParaRPr kumimoji="1" lang="zh-TW" altLang="en-US"/>
          </a:p>
        </p:txBody>
      </p:sp>
    </p:spTree>
    <p:extLst>
      <p:ext uri="{BB962C8B-B14F-4D97-AF65-F5344CB8AC3E}">
        <p14:creationId xmlns:p14="http://schemas.microsoft.com/office/powerpoint/2010/main" val="143648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The author states that the model trained with feature matching22 gets a better trade-off between structure and </a:t>
            </a:r>
            <a:r>
              <a:rPr lang="en-US" altLang="zh-TW" sz="1200" kern="1200" dirty="0" err="1" smtClean="0">
                <a:solidFill>
                  <a:schemeClr val="tx1"/>
                </a:solidFill>
                <a:effectLst/>
                <a:latin typeface="+mn-lt"/>
                <a:ea typeface="+mn-ea"/>
                <a:cs typeface="+mn-cs"/>
              </a:rPr>
              <a:t>sur</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prise</a:t>
            </a:r>
            <a:r>
              <a:rPr lang="en-US" altLang="zh-TW" sz="1200" kern="1200" dirty="0" smtClean="0">
                <a:solidFill>
                  <a:schemeClr val="tx1"/>
                </a:solidFill>
                <a:effectLst/>
                <a:latin typeface="+mn-lt"/>
                <a:ea typeface="+mn-ea"/>
                <a:cs typeface="+mn-cs"/>
              </a:rPr>
              <a:t> than the other variants. </a:t>
            </a:r>
            <a:endParaRPr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36</a:t>
            </a:fld>
            <a:endParaRPr kumimoji="1" lang="zh-TW" altLang="en-US"/>
          </a:p>
        </p:txBody>
      </p:sp>
    </p:spTree>
    <p:extLst>
      <p:ext uri="{BB962C8B-B14F-4D97-AF65-F5344CB8AC3E}">
        <p14:creationId xmlns:p14="http://schemas.microsoft.com/office/powerpoint/2010/main" val="1031563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GAN</a:t>
            </a:r>
          </a:p>
          <a:p>
            <a:r>
              <a:rPr kumimoji="1" lang="zh-TW" altLang="en-US" dirty="0" smtClean="0"/>
              <a:t>輸入 開頭的一小段旋律或和弦進行</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200" kern="1200" dirty="0" smtClean="0">
                <a:solidFill>
                  <a:schemeClr val="tx1"/>
                </a:solidFill>
                <a:effectLst/>
                <a:latin typeface="+mn-lt"/>
                <a:ea typeface="+mn-ea"/>
                <a:cs typeface="+mn-cs"/>
              </a:rPr>
              <a:t>condition</a:t>
            </a:r>
            <a:endParaRPr kumimoji="0" lang="zh-TW"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TW" sz="1200" kern="1200" dirty="0" smtClean="0">
                <a:solidFill>
                  <a:schemeClr val="tx1"/>
                </a:solidFill>
                <a:effectLst/>
                <a:latin typeface="+mn-lt"/>
                <a:ea typeface="+mn-ea"/>
                <a:cs typeface="+mn-cs"/>
              </a:rPr>
              <a:t>1.M or m</a:t>
            </a:r>
            <a:r>
              <a:rPr kumimoji="0" lang="en-US" altLang="zh-TW" sz="1200" kern="1200" baseline="0" dirty="0" smtClean="0">
                <a:solidFill>
                  <a:schemeClr val="tx1"/>
                </a:solidFill>
                <a:effectLst/>
                <a:latin typeface="+mn-lt"/>
                <a:ea typeface="+mn-ea"/>
                <a:cs typeface="+mn-cs"/>
              </a:rPr>
              <a:t> 2.</a:t>
            </a:r>
            <a:r>
              <a:rPr kumimoji="0" lang="zh-TW" altLang="en-US" sz="1200" kern="1200" baseline="0" dirty="0" smtClean="0">
                <a:solidFill>
                  <a:schemeClr val="tx1"/>
                </a:solidFill>
                <a:effectLst/>
                <a:latin typeface="+mn-lt"/>
                <a:ea typeface="+mn-ea"/>
                <a:cs typeface="+mn-cs"/>
              </a:rPr>
              <a:t>和弦進行</a:t>
            </a:r>
            <a:endParaRPr kumimoji="1" lang="zh-TW" altLang="en-US" dirty="0" smtClean="0"/>
          </a:p>
          <a:p>
            <a:r>
              <a:rPr kumimoji="1" lang="zh-TW" altLang="en-US" dirty="0" smtClean="0"/>
              <a:t>建立獨創性</a:t>
            </a:r>
          </a:p>
          <a:p>
            <a:r>
              <a:rPr kumimoji="1" lang="en-US" altLang="zh-TW" dirty="0" smtClean="0"/>
              <a:t> 1</a:t>
            </a:r>
            <a:r>
              <a:rPr kumimoji="1" lang="en-US" altLang="zh-TW" baseline="0" dirty="0" smtClean="0"/>
              <a:t>. </a:t>
            </a:r>
            <a:r>
              <a:rPr kumimoji="1" lang="zh-TW" altLang="en-US" baseline="0" dirty="0" smtClean="0"/>
              <a:t>只把</a:t>
            </a:r>
            <a:r>
              <a:rPr kumimoji="1" lang="en-US" altLang="zh-TW" baseline="0" dirty="0" smtClean="0"/>
              <a:t>condition</a:t>
            </a:r>
            <a:r>
              <a:rPr kumimoji="1" lang="zh-TW" altLang="en-US" baseline="0" dirty="0" smtClean="0"/>
              <a:t>加在Ｇ後半段</a:t>
            </a:r>
            <a:r>
              <a:rPr kumimoji="1" lang="en-US" altLang="zh-TW" baseline="0" dirty="0" smtClean="0"/>
              <a:t>(</a:t>
            </a:r>
            <a:r>
              <a:rPr kumimoji="1" lang="zh-TW" altLang="en-US" baseline="0" dirty="0" smtClean="0"/>
              <a:t>降低</a:t>
            </a:r>
            <a:r>
              <a:rPr kumimoji="1" lang="en-US" altLang="zh-TW" baseline="0" dirty="0" smtClean="0"/>
              <a:t>condition</a:t>
            </a:r>
            <a:r>
              <a:rPr kumimoji="1" lang="zh-TW" altLang="en-US" baseline="0" dirty="0" smtClean="0"/>
              <a:t>的維度</a:t>
            </a:r>
            <a:r>
              <a:rPr kumimoji="1" lang="en-US" altLang="zh-TW" baseline="0" dirty="0" smtClean="0"/>
              <a:t>)</a:t>
            </a:r>
          </a:p>
          <a:p>
            <a:r>
              <a:rPr kumimoji="1" lang="en-US" altLang="zh-TW" baseline="0" dirty="0" smtClean="0"/>
              <a:t> 2. </a:t>
            </a:r>
            <a:r>
              <a:rPr kumimoji="1" lang="zh-TW" altLang="en-US" baseline="0" dirty="0" smtClean="0"/>
              <a:t>降低數量</a:t>
            </a:r>
            <a:endParaRPr kumimoji="1" lang="en-US" altLang="zh-TW"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37</a:t>
            </a:fld>
            <a:endParaRPr kumimoji="1" lang="zh-TW" altLang="en-US"/>
          </a:p>
        </p:txBody>
      </p:sp>
    </p:spTree>
    <p:extLst>
      <p:ext uri="{BB962C8B-B14F-4D97-AF65-F5344CB8AC3E}">
        <p14:creationId xmlns:p14="http://schemas.microsoft.com/office/powerpoint/2010/main" val="39506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38</a:t>
            </a:fld>
            <a:endParaRPr kumimoji="1" lang="zh-TW" altLang="en-US"/>
          </a:p>
        </p:txBody>
      </p:sp>
    </p:spTree>
    <p:extLst>
      <p:ext uri="{BB962C8B-B14F-4D97-AF65-F5344CB8AC3E}">
        <p14:creationId xmlns:p14="http://schemas.microsoft.com/office/powerpoint/2010/main" val="93801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Convolutions -</a:t>
            </a:r>
            <a:r>
              <a:rPr kumimoji="1" lang="en-US" altLang="zh-TW" baseline="0" dirty="0" smtClean="0"/>
              <a:t> </a:t>
            </a:r>
            <a:r>
              <a:rPr kumimoji="1" lang="zh-TW" altLang="en-US" dirty="0" smtClean="0"/>
              <a:t>較為</a:t>
            </a:r>
            <a:r>
              <a:rPr kumimoji="1" lang="en-US" altLang="zh-TW" dirty="0" smtClean="0"/>
              <a:t> </a:t>
            </a:r>
            <a:r>
              <a:rPr kumimoji="1" lang="zh-TW" altLang="en-US" dirty="0" smtClean="0"/>
              <a:t>快速 且</a:t>
            </a:r>
            <a:r>
              <a:rPr kumimoji="1" lang="en-US" altLang="zh-TW" dirty="0" smtClean="0"/>
              <a:t> </a:t>
            </a:r>
            <a:r>
              <a:rPr kumimoji="1" lang="zh-TW" altLang="en-US" dirty="0" smtClean="0"/>
              <a:t>容易</a:t>
            </a:r>
            <a:r>
              <a:rPr kumimoji="1" lang="en-US" altLang="zh-TW" dirty="0" smtClean="0"/>
              <a:t>parallel</a:t>
            </a:r>
            <a:r>
              <a:rPr kumimoji="1" lang="zh-TW" altLang="en-US" dirty="0" smtClean="0"/>
              <a:t> 如果真的要大量便宜且實際使用 </a:t>
            </a:r>
            <a:r>
              <a:rPr kumimoji="1" lang="en-US" altLang="zh-TW" dirty="0" smtClean="0"/>
              <a:t>RNN</a:t>
            </a:r>
            <a:r>
              <a:rPr kumimoji="1" lang="zh-TW" altLang="en-US" dirty="0" smtClean="0"/>
              <a:t>不合適    </a:t>
            </a:r>
            <a:r>
              <a:rPr kumimoji="1" lang="en-US" altLang="zh-TW" dirty="0" smtClean="0"/>
              <a:t>( </a:t>
            </a:r>
            <a:r>
              <a:rPr kumimoji="1" lang="en-US" altLang="zh-TW" dirty="0" err="1" smtClean="0"/>
              <a:t>wavenet</a:t>
            </a:r>
            <a:r>
              <a:rPr kumimoji="1" lang="en-US" altLang="zh-TW" dirty="0" smtClean="0"/>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Recurrent – </a:t>
            </a:r>
            <a:r>
              <a:rPr lang="zh-TW" altLang="en-US" sz="1200" kern="1200" dirty="0" smtClean="0">
                <a:solidFill>
                  <a:schemeClr val="tx1"/>
                </a:solidFill>
                <a:effectLst/>
                <a:latin typeface="+mn-lt"/>
                <a:ea typeface="+mn-ea"/>
                <a:cs typeface="+mn-cs"/>
              </a:rPr>
              <a:t>需要參考到歷史的所以ＲＮＮ較合適</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MidiNet</a:t>
            </a:r>
            <a:r>
              <a:rPr lang="en-US" altLang="zh-TW" sz="1200" kern="1200" dirty="0" smtClean="0">
                <a:solidFill>
                  <a:schemeClr val="tx1"/>
                </a:solidFill>
                <a:effectLst/>
                <a:latin typeface="+mn-lt"/>
                <a:ea typeface="+mn-ea"/>
                <a:cs typeface="+mn-cs"/>
              </a:rPr>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solidFill>
                <a:effectLst/>
                <a:latin typeface="+mn-lt"/>
                <a:ea typeface="+mn-ea"/>
                <a:cs typeface="+mn-cs"/>
              </a:rPr>
              <a:t>GANs</a:t>
            </a:r>
            <a:r>
              <a:rPr lang="en-US" altLang="zh-TW" sz="1200" kern="1200" dirty="0" smtClean="0">
                <a:solidFill>
                  <a:schemeClr val="tx1"/>
                </a:solidFill>
                <a:effectLst/>
                <a:latin typeface="+mn-lt"/>
                <a:ea typeface="+mn-ea"/>
                <a:cs typeface="+mn-cs"/>
              </a:rPr>
              <a:t> and to </a:t>
            </a:r>
            <a:r>
              <a:rPr lang="en-US" altLang="zh-TW" sz="1200" b="1" kern="1200" dirty="0" err="1" smtClean="0">
                <a:solidFill>
                  <a:schemeClr val="tx1"/>
                </a:solidFill>
                <a:effectLst/>
                <a:latin typeface="+mn-lt"/>
                <a:ea typeface="+mn-ea"/>
                <a:cs typeface="+mn-cs"/>
              </a:rPr>
              <a:t>autoencoders</a:t>
            </a:r>
            <a:r>
              <a:rPr lang="en-US" altLang="zh-TW" sz="1200" kern="1200" dirty="0" smtClean="0">
                <a:solidFill>
                  <a:schemeClr val="tx1"/>
                </a:solidFill>
                <a:effectLst/>
                <a:latin typeface="+mn-lt"/>
                <a:ea typeface="+mn-ea"/>
                <a:cs typeface="+mn-cs"/>
              </a:rPr>
              <a:t> is </a:t>
            </a:r>
            <a:r>
              <a:rPr lang="en-US" altLang="zh-TW" sz="1200" i="1" kern="1200" dirty="0" smtClean="0">
                <a:solidFill>
                  <a:schemeClr val="tx1"/>
                </a:solidFill>
                <a:effectLst/>
                <a:latin typeface="+mn-lt"/>
                <a:ea typeface="+mn-ea"/>
                <a:cs typeface="+mn-cs"/>
              </a:rPr>
              <a:t>Generative Latent Optimization </a:t>
            </a:r>
            <a:r>
              <a:rPr lang="en-US" altLang="zh-TW" sz="1200" kern="1200" dirty="0" smtClean="0">
                <a:solidFill>
                  <a:schemeClr val="tx1"/>
                </a:solidFill>
                <a:effectLst/>
                <a:latin typeface="+mn-lt"/>
                <a:ea typeface="+mn-ea"/>
                <a:cs typeface="+mn-cs"/>
              </a:rPr>
              <a:t>(GLO)   </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GLO</a:t>
            </a:r>
            <a:r>
              <a:rPr lang="zh-TW" altLang="en-US" sz="1200" kern="1200" dirty="0" smtClean="0">
                <a:solidFill>
                  <a:schemeClr val="tx1"/>
                </a:solidFill>
                <a:effectLst/>
                <a:latin typeface="+mn-lt"/>
                <a:ea typeface="+mn-ea"/>
                <a:cs typeface="+mn-cs"/>
              </a:rPr>
              <a:t>在圖片上的應用很多 但在音樂上的還很少</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Pretrain</a:t>
            </a:r>
            <a:r>
              <a:rPr lang="en-US" altLang="zh-TW" baseline="0" dirty="0" smtClean="0"/>
              <a:t>  </a:t>
            </a:r>
            <a:r>
              <a:rPr lang="zh-TW" altLang="en-US" baseline="0" dirty="0" smtClean="0"/>
              <a:t>還很少有做的 作者認為這是一個不錯的方式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Evaluation –many</a:t>
            </a:r>
            <a:r>
              <a:rPr lang="en-US" altLang="zh-TW" baseline="0" dirty="0" smtClean="0"/>
              <a:t> criteria </a:t>
            </a:r>
            <a:r>
              <a:rPr lang="zh-TW" altLang="en-US" dirty="0" smtClean="0"/>
              <a:t> 結果好不好？</a:t>
            </a:r>
            <a:r>
              <a:rPr lang="en-US" altLang="zh-TW" baseline="0" dirty="0" smtClean="0"/>
              <a:t> </a:t>
            </a:r>
            <a:r>
              <a:rPr lang="zh-TW" altLang="en-US" baseline="0" dirty="0" smtClean="0"/>
              <a:t>準確度 相似度 ？   一個很好很難另一種也很好  </a:t>
            </a:r>
            <a:endParaRPr kumimoji="1" lang="en-US" altLang="zh-TW" dirty="0" smtClean="0"/>
          </a:p>
          <a:p>
            <a:r>
              <a:rPr kumimoji="1" lang="en-US" altLang="zh-TW" dirty="0" smtClean="0"/>
              <a:t>User interaction – </a:t>
            </a:r>
            <a:r>
              <a:rPr kumimoji="1" lang="zh-TW" altLang="en-US" dirty="0" smtClean="0"/>
              <a:t>很難衡量好不好 通常無法講出哪裡好或哪裏不好</a:t>
            </a:r>
            <a:r>
              <a:rPr kumimoji="1" lang="zh-TW" altLang="en-US" baseline="0" dirty="0" smtClean="0"/>
              <a:t> 假設能夠詳述 仍不容易改進</a:t>
            </a:r>
            <a:r>
              <a:rPr kumimoji="1" lang="en-US" altLang="zh-TW" dirty="0" smtClean="0"/>
              <a:t> </a:t>
            </a:r>
            <a:r>
              <a:rPr kumimoji="1" lang="zh-TW" altLang="en-US" baseline="0" dirty="0" smtClean="0"/>
              <a:t> </a:t>
            </a:r>
            <a:r>
              <a:rPr kumimoji="1" lang="en-US" altLang="zh-TW" baseline="0" dirty="0" smtClean="0"/>
              <a:t>train</a:t>
            </a:r>
            <a:r>
              <a:rPr kumimoji="1" lang="zh-TW" altLang="en-US" baseline="0" dirty="0" smtClean="0"/>
              <a:t>不能改 也許可以跟進</a:t>
            </a:r>
            <a:r>
              <a:rPr kumimoji="1" lang="en-US" altLang="zh-TW" baseline="0" dirty="0" smtClean="0"/>
              <a:t>generated function</a:t>
            </a:r>
          </a:p>
          <a:p>
            <a:r>
              <a:rPr kumimoji="1" lang="en-US" altLang="zh-TW" baseline="0" dirty="0" smtClean="0"/>
              <a:t>Structure – </a:t>
            </a:r>
            <a:r>
              <a:rPr kumimoji="1" lang="zh-TW" altLang="en-US" baseline="0" dirty="0" smtClean="0"/>
              <a:t>通常不太會考量</a:t>
            </a:r>
            <a:r>
              <a:rPr kumimoji="1" lang="en-US" altLang="zh-TW" baseline="0" dirty="0" smtClean="0"/>
              <a:t>high level structure ,ex : jazz</a:t>
            </a:r>
            <a:r>
              <a:rPr kumimoji="1" lang="zh-TW" altLang="en-US" baseline="0" dirty="0" smtClean="0"/>
              <a:t> </a:t>
            </a:r>
            <a:r>
              <a:rPr kumimoji="1" lang="en-US" altLang="zh-TW" baseline="0" dirty="0" smtClean="0"/>
              <a:t>-  AABA   top-</a:t>
            </a:r>
            <a:r>
              <a:rPr kumimoji="1" lang="en-US" altLang="zh-TW" baseline="0" dirty="0" err="1" smtClean="0"/>
              <a:t>dwon</a:t>
            </a:r>
            <a:r>
              <a:rPr kumimoji="1" lang="zh-TW" altLang="en-US" baseline="0" dirty="0" smtClean="0"/>
              <a:t> </a:t>
            </a:r>
            <a:r>
              <a:rPr kumimoji="1" lang="en-US" altLang="zh-TW" baseline="0" dirty="0" smtClean="0"/>
              <a:t>  </a:t>
            </a:r>
            <a:endParaRPr kumimoji="1" lang="en-US" altLang="zh-TW" dirty="0" smtClean="0"/>
          </a:p>
          <a:p>
            <a:r>
              <a:rPr kumimoji="1" lang="zh-TW" altLang="en-US" dirty="0" smtClean="0"/>
              <a:t>Ｏ</a:t>
            </a:r>
            <a:r>
              <a:rPr kumimoji="1" lang="en-US" altLang="zh-TW" dirty="0" err="1" smtClean="0"/>
              <a:t>riginality</a:t>
            </a:r>
            <a:r>
              <a:rPr kumimoji="1" lang="en-US" altLang="zh-TW" dirty="0" smtClean="0"/>
              <a:t> </a:t>
            </a:r>
            <a:r>
              <a:rPr kumimoji="1" lang="zh-TW" altLang="en-US" dirty="0" smtClean="0"/>
              <a:t>原創性 </a:t>
            </a:r>
            <a:r>
              <a:rPr kumimoji="1" lang="en-US" altLang="zh-TW" baseline="0" dirty="0" smtClean="0"/>
              <a:t> </a:t>
            </a:r>
            <a:r>
              <a:rPr kumimoji="1" lang="zh-TW" altLang="en-US" baseline="0" dirty="0" smtClean="0"/>
              <a:t> 作者給的解法 用ＧＡＮ塞入一堆曲風相異的歌曲 產出的歌曲在說是新的類型</a:t>
            </a:r>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41</a:t>
            </a:fld>
            <a:endParaRPr kumimoji="1" lang="zh-TW" altLang="en-US"/>
          </a:p>
        </p:txBody>
      </p:sp>
    </p:spTree>
    <p:extLst>
      <p:ext uri="{BB962C8B-B14F-4D97-AF65-F5344CB8AC3E}">
        <p14:creationId xmlns:p14="http://schemas.microsoft.com/office/powerpoint/2010/main" val="330975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Convolutions -</a:t>
            </a:r>
            <a:r>
              <a:rPr kumimoji="1" lang="en-US" altLang="zh-TW" baseline="0" dirty="0" smtClean="0"/>
              <a:t> </a:t>
            </a:r>
            <a:r>
              <a:rPr kumimoji="1" lang="zh-TW" altLang="en-US" dirty="0" smtClean="0"/>
              <a:t>較為</a:t>
            </a:r>
            <a:r>
              <a:rPr kumimoji="1" lang="en-US" altLang="zh-TW" dirty="0" smtClean="0"/>
              <a:t> </a:t>
            </a:r>
            <a:r>
              <a:rPr kumimoji="1" lang="zh-TW" altLang="en-US" dirty="0" smtClean="0"/>
              <a:t>快速 且</a:t>
            </a:r>
            <a:r>
              <a:rPr kumimoji="1" lang="en-US" altLang="zh-TW" dirty="0" smtClean="0"/>
              <a:t> </a:t>
            </a:r>
            <a:r>
              <a:rPr kumimoji="1" lang="zh-TW" altLang="en-US" dirty="0" smtClean="0"/>
              <a:t>容易</a:t>
            </a:r>
            <a:r>
              <a:rPr kumimoji="1" lang="en-US" altLang="zh-TW" dirty="0" smtClean="0"/>
              <a:t>parallel</a:t>
            </a:r>
            <a:r>
              <a:rPr kumimoji="1" lang="zh-TW" altLang="en-US" dirty="0" smtClean="0"/>
              <a:t> 如果真的要大量便宜且實際使用 </a:t>
            </a:r>
            <a:r>
              <a:rPr kumimoji="1" lang="en-US" altLang="zh-TW" dirty="0" smtClean="0"/>
              <a:t>RNN</a:t>
            </a:r>
            <a:r>
              <a:rPr kumimoji="1" lang="zh-TW" altLang="en-US" dirty="0" smtClean="0"/>
              <a:t>不合適    </a:t>
            </a:r>
            <a:r>
              <a:rPr kumimoji="1" lang="en-US" altLang="zh-TW" dirty="0" smtClean="0"/>
              <a:t>( </a:t>
            </a:r>
            <a:r>
              <a:rPr kumimoji="1" lang="en-US" altLang="zh-TW" dirty="0" err="1" smtClean="0"/>
              <a:t>wavenet</a:t>
            </a:r>
            <a:r>
              <a:rPr kumimoji="1" lang="en-US" altLang="zh-TW" dirty="0" smtClean="0"/>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Recurrent – </a:t>
            </a:r>
            <a:r>
              <a:rPr lang="zh-TW" altLang="en-US" sz="1200" kern="1200" dirty="0" smtClean="0">
                <a:solidFill>
                  <a:schemeClr val="tx1"/>
                </a:solidFill>
                <a:effectLst/>
                <a:latin typeface="+mn-lt"/>
                <a:ea typeface="+mn-ea"/>
                <a:cs typeface="+mn-cs"/>
              </a:rPr>
              <a:t>需要參考到歷史的所以ＲＮＮ較合適</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MidiNet</a:t>
            </a:r>
            <a:r>
              <a:rPr lang="en-US" altLang="zh-TW" sz="1200" kern="1200" dirty="0" smtClean="0">
                <a:solidFill>
                  <a:schemeClr val="tx1"/>
                </a:solidFill>
                <a:effectLst/>
                <a:latin typeface="+mn-lt"/>
                <a:ea typeface="+mn-ea"/>
                <a:cs typeface="+mn-cs"/>
              </a:rPr>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solidFill>
                <a:effectLst/>
                <a:latin typeface="+mn-lt"/>
                <a:ea typeface="+mn-ea"/>
                <a:cs typeface="+mn-cs"/>
              </a:rPr>
              <a:t>GANs</a:t>
            </a:r>
            <a:r>
              <a:rPr lang="en-US" altLang="zh-TW" sz="1200" kern="1200" dirty="0" smtClean="0">
                <a:solidFill>
                  <a:schemeClr val="tx1"/>
                </a:solidFill>
                <a:effectLst/>
                <a:latin typeface="+mn-lt"/>
                <a:ea typeface="+mn-ea"/>
                <a:cs typeface="+mn-cs"/>
              </a:rPr>
              <a:t> and to </a:t>
            </a:r>
            <a:r>
              <a:rPr lang="en-US" altLang="zh-TW" sz="1200" b="1" kern="1200" dirty="0" err="1" smtClean="0">
                <a:solidFill>
                  <a:schemeClr val="tx1"/>
                </a:solidFill>
                <a:effectLst/>
                <a:latin typeface="+mn-lt"/>
                <a:ea typeface="+mn-ea"/>
                <a:cs typeface="+mn-cs"/>
              </a:rPr>
              <a:t>autoencoders</a:t>
            </a:r>
            <a:r>
              <a:rPr lang="en-US" altLang="zh-TW" sz="1200" kern="1200" dirty="0" smtClean="0">
                <a:solidFill>
                  <a:schemeClr val="tx1"/>
                </a:solidFill>
                <a:effectLst/>
                <a:latin typeface="+mn-lt"/>
                <a:ea typeface="+mn-ea"/>
                <a:cs typeface="+mn-cs"/>
              </a:rPr>
              <a:t> is </a:t>
            </a:r>
            <a:r>
              <a:rPr lang="en-US" altLang="zh-TW" sz="1200" i="1" kern="1200" dirty="0" smtClean="0">
                <a:solidFill>
                  <a:schemeClr val="tx1"/>
                </a:solidFill>
                <a:effectLst/>
                <a:latin typeface="+mn-lt"/>
                <a:ea typeface="+mn-ea"/>
                <a:cs typeface="+mn-cs"/>
              </a:rPr>
              <a:t>Generative Latent Optimization </a:t>
            </a:r>
            <a:r>
              <a:rPr lang="en-US" altLang="zh-TW" sz="1200" kern="1200" dirty="0" smtClean="0">
                <a:solidFill>
                  <a:schemeClr val="tx1"/>
                </a:solidFill>
                <a:effectLst/>
                <a:latin typeface="+mn-lt"/>
                <a:ea typeface="+mn-ea"/>
                <a:cs typeface="+mn-cs"/>
              </a:rPr>
              <a:t>(GLO)   </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GLO</a:t>
            </a:r>
            <a:r>
              <a:rPr lang="zh-TW" altLang="en-US" sz="1200" kern="1200" dirty="0" smtClean="0">
                <a:solidFill>
                  <a:schemeClr val="tx1"/>
                </a:solidFill>
                <a:effectLst/>
                <a:latin typeface="+mn-lt"/>
                <a:ea typeface="+mn-ea"/>
                <a:cs typeface="+mn-cs"/>
              </a:rPr>
              <a:t>在圖片上的應用很多 但在音樂上的還很少</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Pretrain</a:t>
            </a:r>
            <a:r>
              <a:rPr lang="en-US" altLang="zh-TW" baseline="0" dirty="0" smtClean="0"/>
              <a:t>  </a:t>
            </a:r>
            <a:r>
              <a:rPr lang="zh-TW" altLang="en-US" baseline="0" dirty="0" smtClean="0"/>
              <a:t>還很少有做的 作者認為這是一個不錯的方式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Evaluation –many</a:t>
            </a:r>
            <a:r>
              <a:rPr lang="en-US" altLang="zh-TW" baseline="0" dirty="0" smtClean="0"/>
              <a:t> criteria </a:t>
            </a:r>
            <a:r>
              <a:rPr lang="zh-TW" altLang="en-US" dirty="0" smtClean="0"/>
              <a:t> 結果好不好？</a:t>
            </a:r>
            <a:r>
              <a:rPr lang="en-US" altLang="zh-TW" baseline="0" dirty="0" smtClean="0"/>
              <a:t> </a:t>
            </a:r>
            <a:r>
              <a:rPr lang="zh-TW" altLang="en-US" baseline="0" dirty="0" smtClean="0"/>
              <a:t>準確度 相似度 ？   一個很好很難另一種也很好  </a:t>
            </a:r>
            <a:endParaRPr kumimoji="1" lang="en-US" altLang="zh-TW" dirty="0" smtClean="0"/>
          </a:p>
          <a:p>
            <a:r>
              <a:rPr kumimoji="1" lang="en-US" altLang="zh-TW" dirty="0" smtClean="0"/>
              <a:t>User interaction – </a:t>
            </a:r>
            <a:r>
              <a:rPr kumimoji="1" lang="zh-TW" altLang="en-US" dirty="0" smtClean="0"/>
              <a:t>很難衡量好不好 通常無法講出哪裡好或哪裏不好</a:t>
            </a:r>
            <a:r>
              <a:rPr kumimoji="1" lang="zh-TW" altLang="en-US" baseline="0" dirty="0" smtClean="0"/>
              <a:t> 假設能夠詳述 仍不容易改進</a:t>
            </a:r>
            <a:r>
              <a:rPr kumimoji="1" lang="en-US" altLang="zh-TW" dirty="0" smtClean="0"/>
              <a:t> </a:t>
            </a:r>
            <a:r>
              <a:rPr kumimoji="1" lang="zh-TW" altLang="en-US" baseline="0" dirty="0" smtClean="0"/>
              <a:t> </a:t>
            </a:r>
            <a:r>
              <a:rPr kumimoji="1" lang="en-US" altLang="zh-TW" baseline="0" dirty="0" smtClean="0"/>
              <a:t>train</a:t>
            </a:r>
            <a:r>
              <a:rPr kumimoji="1" lang="zh-TW" altLang="en-US" baseline="0" dirty="0" smtClean="0"/>
              <a:t>不能改 也許可以跟進</a:t>
            </a:r>
            <a:r>
              <a:rPr kumimoji="1" lang="en-US" altLang="zh-TW" baseline="0" dirty="0" smtClean="0"/>
              <a:t>generated function</a:t>
            </a:r>
          </a:p>
          <a:p>
            <a:r>
              <a:rPr kumimoji="1" lang="en-US" altLang="zh-TW" baseline="0" dirty="0" smtClean="0"/>
              <a:t>Structure – </a:t>
            </a:r>
            <a:r>
              <a:rPr kumimoji="1" lang="zh-TW" altLang="en-US" baseline="0" dirty="0" smtClean="0"/>
              <a:t>通常不太會考量</a:t>
            </a:r>
            <a:r>
              <a:rPr kumimoji="1" lang="en-US" altLang="zh-TW" baseline="0" dirty="0" smtClean="0"/>
              <a:t>high level structure ,ex : jazz</a:t>
            </a:r>
            <a:r>
              <a:rPr kumimoji="1" lang="zh-TW" altLang="en-US" baseline="0" dirty="0" smtClean="0"/>
              <a:t> </a:t>
            </a:r>
            <a:r>
              <a:rPr kumimoji="1" lang="en-US" altLang="zh-TW" baseline="0" dirty="0" smtClean="0"/>
              <a:t>-  AABA   top-</a:t>
            </a:r>
            <a:r>
              <a:rPr kumimoji="1" lang="en-US" altLang="zh-TW" baseline="0" dirty="0" err="1" smtClean="0"/>
              <a:t>dwon</a:t>
            </a:r>
            <a:r>
              <a:rPr kumimoji="1" lang="zh-TW" altLang="en-US" baseline="0" dirty="0" smtClean="0"/>
              <a:t> </a:t>
            </a:r>
            <a:r>
              <a:rPr kumimoji="1" lang="en-US" altLang="zh-TW" baseline="0" dirty="0" smtClean="0"/>
              <a:t>  </a:t>
            </a:r>
            <a:endParaRPr kumimoji="1" lang="en-US" altLang="zh-TW" dirty="0" smtClean="0"/>
          </a:p>
          <a:p>
            <a:r>
              <a:rPr kumimoji="1" lang="zh-TW" altLang="en-US" dirty="0" smtClean="0"/>
              <a:t>Ｏ</a:t>
            </a:r>
            <a:r>
              <a:rPr kumimoji="1" lang="en-US" altLang="zh-TW" dirty="0" err="1" smtClean="0"/>
              <a:t>riginality</a:t>
            </a:r>
            <a:r>
              <a:rPr kumimoji="1" lang="en-US" altLang="zh-TW" dirty="0" smtClean="0"/>
              <a:t> </a:t>
            </a:r>
            <a:r>
              <a:rPr kumimoji="1" lang="zh-TW" altLang="en-US" dirty="0" smtClean="0"/>
              <a:t>原創性 </a:t>
            </a:r>
            <a:r>
              <a:rPr kumimoji="1" lang="en-US" altLang="zh-TW" baseline="0" dirty="0" smtClean="0"/>
              <a:t> </a:t>
            </a:r>
            <a:r>
              <a:rPr kumimoji="1" lang="zh-TW" altLang="en-US" baseline="0" dirty="0" smtClean="0"/>
              <a:t> 作者給的解法 用ＧＡＮ塞入一堆曲風相異的歌曲 產出的歌曲在說是新的類型</a:t>
            </a:r>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43</a:t>
            </a:fld>
            <a:endParaRPr kumimoji="1" lang="zh-TW" altLang="en-US"/>
          </a:p>
        </p:txBody>
      </p:sp>
    </p:spTree>
    <p:extLst>
      <p:ext uri="{BB962C8B-B14F-4D97-AF65-F5344CB8AC3E}">
        <p14:creationId xmlns:p14="http://schemas.microsoft.com/office/powerpoint/2010/main" val="974295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Convolutions -</a:t>
            </a:r>
            <a:r>
              <a:rPr kumimoji="1" lang="en-US" altLang="zh-TW" baseline="0" dirty="0" smtClean="0"/>
              <a:t> </a:t>
            </a:r>
            <a:r>
              <a:rPr kumimoji="1" lang="zh-TW" altLang="en-US" dirty="0" smtClean="0"/>
              <a:t>較為</a:t>
            </a:r>
            <a:r>
              <a:rPr kumimoji="1" lang="en-US" altLang="zh-TW" dirty="0" smtClean="0"/>
              <a:t> </a:t>
            </a:r>
            <a:r>
              <a:rPr kumimoji="1" lang="zh-TW" altLang="en-US" dirty="0" smtClean="0"/>
              <a:t>快速 且</a:t>
            </a:r>
            <a:r>
              <a:rPr kumimoji="1" lang="en-US" altLang="zh-TW" dirty="0" smtClean="0"/>
              <a:t> </a:t>
            </a:r>
            <a:r>
              <a:rPr kumimoji="1" lang="zh-TW" altLang="en-US" dirty="0" smtClean="0"/>
              <a:t>容易</a:t>
            </a:r>
            <a:r>
              <a:rPr kumimoji="1" lang="en-US" altLang="zh-TW" dirty="0" smtClean="0"/>
              <a:t>parallel</a:t>
            </a:r>
            <a:r>
              <a:rPr kumimoji="1" lang="zh-TW" altLang="en-US" dirty="0" smtClean="0"/>
              <a:t> 如果真的要大量便宜且實際使用 </a:t>
            </a:r>
            <a:r>
              <a:rPr kumimoji="1" lang="en-US" altLang="zh-TW" dirty="0" smtClean="0"/>
              <a:t>RNN</a:t>
            </a:r>
            <a:r>
              <a:rPr kumimoji="1" lang="zh-TW" altLang="en-US" dirty="0" smtClean="0"/>
              <a:t>不合適    </a:t>
            </a:r>
            <a:r>
              <a:rPr kumimoji="1" lang="en-US" altLang="zh-TW" dirty="0" smtClean="0"/>
              <a:t>( </a:t>
            </a:r>
            <a:r>
              <a:rPr kumimoji="1" lang="en-US" altLang="zh-TW" dirty="0" err="1" smtClean="0"/>
              <a:t>wavenet</a:t>
            </a:r>
            <a:r>
              <a:rPr kumimoji="1" lang="en-US" altLang="zh-TW" dirty="0" smtClean="0"/>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Recurrent – </a:t>
            </a:r>
            <a:r>
              <a:rPr lang="zh-TW" altLang="en-US" sz="1200" kern="1200" dirty="0" smtClean="0">
                <a:solidFill>
                  <a:schemeClr val="tx1"/>
                </a:solidFill>
                <a:effectLst/>
                <a:latin typeface="+mn-lt"/>
                <a:ea typeface="+mn-ea"/>
                <a:cs typeface="+mn-cs"/>
              </a:rPr>
              <a:t>需要參考到歷史的所以ＲＮＮ較合適</a:t>
            </a:r>
            <a:r>
              <a:rPr lang="en-US" altLang="zh-TW"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MidiNet</a:t>
            </a:r>
            <a:r>
              <a:rPr lang="en-US" altLang="zh-TW" sz="1200" kern="1200" dirty="0" smtClean="0">
                <a:solidFill>
                  <a:schemeClr val="tx1"/>
                </a:solidFill>
                <a:effectLst/>
                <a:latin typeface="+mn-lt"/>
                <a:ea typeface="+mn-ea"/>
                <a:cs typeface="+mn-cs"/>
              </a:rPr>
              <a:t> </a:t>
            </a:r>
            <a:endParaRPr kumimoji="1"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solidFill>
                <a:effectLst/>
                <a:latin typeface="+mn-lt"/>
                <a:ea typeface="+mn-ea"/>
                <a:cs typeface="+mn-cs"/>
              </a:rPr>
              <a:t>GANs</a:t>
            </a:r>
            <a:r>
              <a:rPr lang="en-US" altLang="zh-TW" sz="1200" kern="1200" dirty="0" smtClean="0">
                <a:solidFill>
                  <a:schemeClr val="tx1"/>
                </a:solidFill>
                <a:effectLst/>
                <a:latin typeface="+mn-lt"/>
                <a:ea typeface="+mn-ea"/>
                <a:cs typeface="+mn-cs"/>
              </a:rPr>
              <a:t> and to </a:t>
            </a:r>
            <a:r>
              <a:rPr lang="en-US" altLang="zh-TW" sz="1200" b="1" kern="1200" dirty="0" err="1" smtClean="0">
                <a:solidFill>
                  <a:schemeClr val="tx1"/>
                </a:solidFill>
                <a:effectLst/>
                <a:latin typeface="+mn-lt"/>
                <a:ea typeface="+mn-ea"/>
                <a:cs typeface="+mn-cs"/>
              </a:rPr>
              <a:t>autoencoders</a:t>
            </a:r>
            <a:r>
              <a:rPr lang="en-US" altLang="zh-TW" sz="1200" kern="1200" dirty="0" smtClean="0">
                <a:solidFill>
                  <a:schemeClr val="tx1"/>
                </a:solidFill>
                <a:effectLst/>
                <a:latin typeface="+mn-lt"/>
                <a:ea typeface="+mn-ea"/>
                <a:cs typeface="+mn-cs"/>
              </a:rPr>
              <a:t> is </a:t>
            </a:r>
            <a:r>
              <a:rPr lang="en-US" altLang="zh-TW" sz="1200" i="1" kern="1200" dirty="0" smtClean="0">
                <a:solidFill>
                  <a:schemeClr val="tx1"/>
                </a:solidFill>
                <a:effectLst/>
                <a:latin typeface="+mn-lt"/>
                <a:ea typeface="+mn-ea"/>
                <a:cs typeface="+mn-cs"/>
              </a:rPr>
              <a:t>Generative Latent Optimization </a:t>
            </a:r>
            <a:r>
              <a:rPr lang="en-US" altLang="zh-TW" sz="1200" kern="1200" dirty="0" smtClean="0">
                <a:solidFill>
                  <a:schemeClr val="tx1"/>
                </a:solidFill>
                <a:effectLst/>
                <a:latin typeface="+mn-lt"/>
                <a:ea typeface="+mn-ea"/>
                <a:cs typeface="+mn-cs"/>
              </a:rPr>
              <a:t>(GLO)   </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GLO</a:t>
            </a:r>
            <a:r>
              <a:rPr lang="zh-TW" altLang="en-US" sz="1200" kern="1200" dirty="0" smtClean="0">
                <a:solidFill>
                  <a:schemeClr val="tx1"/>
                </a:solidFill>
                <a:effectLst/>
                <a:latin typeface="+mn-lt"/>
                <a:ea typeface="+mn-ea"/>
                <a:cs typeface="+mn-cs"/>
              </a:rPr>
              <a:t>在圖片上的應用很多 但在音樂上的還很少</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Pretrain</a:t>
            </a:r>
            <a:r>
              <a:rPr lang="en-US" altLang="zh-TW" baseline="0" dirty="0" smtClean="0"/>
              <a:t>  </a:t>
            </a:r>
            <a:r>
              <a:rPr lang="zh-TW" altLang="en-US" baseline="0" dirty="0" smtClean="0"/>
              <a:t>還很少有做的 作者認為這是一個不錯的方式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Evaluation –many</a:t>
            </a:r>
            <a:r>
              <a:rPr lang="en-US" altLang="zh-TW" baseline="0" dirty="0" smtClean="0"/>
              <a:t> criteria </a:t>
            </a:r>
            <a:r>
              <a:rPr lang="zh-TW" altLang="en-US" dirty="0" smtClean="0"/>
              <a:t> 結果好不好？</a:t>
            </a:r>
            <a:r>
              <a:rPr lang="en-US" altLang="zh-TW" baseline="0" dirty="0" smtClean="0"/>
              <a:t> </a:t>
            </a:r>
            <a:r>
              <a:rPr lang="zh-TW" altLang="en-US" baseline="0" dirty="0" smtClean="0"/>
              <a:t>準確度 相似度 ？   一個很好很難另一種也很好  </a:t>
            </a:r>
            <a:endParaRPr kumimoji="1" lang="en-US" altLang="zh-TW" dirty="0" smtClean="0"/>
          </a:p>
          <a:p>
            <a:r>
              <a:rPr kumimoji="1" lang="en-US" altLang="zh-TW" dirty="0" smtClean="0"/>
              <a:t>User interaction – </a:t>
            </a:r>
            <a:r>
              <a:rPr kumimoji="1" lang="zh-TW" altLang="en-US" dirty="0" smtClean="0"/>
              <a:t>很難衡量好不好 通常無法講出哪裡好或哪裏不好</a:t>
            </a:r>
            <a:r>
              <a:rPr kumimoji="1" lang="zh-TW" altLang="en-US" baseline="0" dirty="0" smtClean="0"/>
              <a:t> 假設能夠詳述 仍不容易改進</a:t>
            </a:r>
            <a:r>
              <a:rPr kumimoji="1" lang="en-US" altLang="zh-TW" dirty="0" smtClean="0"/>
              <a:t> </a:t>
            </a:r>
            <a:r>
              <a:rPr kumimoji="1" lang="zh-TW" altLang="en-US" baseline="0" dirty="0" smtClean="0"/>
              <a:t> </a:t>
            </a:r>
            <a:r>
              <a:rPr kumimoji="1" lang="en-US" altLang="zh-TW" baseline="0" dirty="0" smtClean="0"/>
              <a:t>train</a:t>
            </a:r>
            <a:r>
              <a:rPr kumimoji="1" lang="zh-TW" altLang="en-US" baseline="0" dirty="0" smtClean="0"/>
              <a:t>不能改 也許可以跟進</a:t>
            </a:r>
            <a:r>
              <a:rPr kumimoji="1" lang="en-US" altLang="zh-TW" baseline="0" dirty="0" smtClean="0"/>
              <a:t>generated function</a:t>
            </a:r>
          </a:p>
          <a:p>
            <a:r>
              <a:rPr kumimoji="1" lang="en-US" altLang="zh-TW" baseline="0" dirty="0" smtClean="0"/>
              <a:t>Structure – </a:t>
            </a:r>
            <a:r>
              <a:rPr kumimoji="1" lang="zh-TW" altLang="en-US" baseline="0" dirty="0" smtClean="0"/>
              <a:t>通常不太會考量</a:t>
            </a:r>
            <a:r>
              <a:rPr kumimoji="1" lang="en-US" altLang="zh-TW" baseline="0" dirty="0" smtClean="0"/>
              <a:t>high level structure ,ex : jazz</a:t>
            </a:r>
            <a:r>
              <a:rPr kumimoji="1" lang="zh-TW" altLang="en-US" baseline="0" dirty="0" smtClean="0"/>
              <a:t> </a:t>
            </a:r>
            <a:r>
              <a:rPr kumimoji="1" lang="en-US" altLang="zh-TW" baseline="0" dirty="0" smtClean="0"/>
              <a:t>-  AABA   top-</a:t>
            </a:r>
            <a:r>
              <a:rPr kumimoji="1" lang="en-US" altLang="zh-TW" baseline="0" dirty="0" err="1" smtClean="0"/>
              <a:t>dwon</a:t>
            </a:r>
            <a:r>
              <a:rPr kumimoji="1" lang="zh-TW" altLang="en-US" baseline="0" dirty="0" smtClean="0"/>
              <a:t> </a:t>
            </a:r>
            <a:r>
              <a:rPr kumimoji="1" lang="en-US" altLang="zh-TW" baseline="0" dirty="0" smtClean="0"/>
              <a:t>  </a:t>
            </a:r>
            <a:endParaRPr kumimoji="1" lang="en-US" altLang="zh-TW" dirty="0" smtClean="0"/>
          </a:p>
          <a:p>
            <a:r>
              <a:rPr kumimoji="1" lang="zh-TW" altLang="en-US" dirty="0" smtClean="0"/>
              <a:t>Ｏ</a:t>
            </a:r>
            <a:r>
              <a:rPr kumimoji="1" lang="en-US" altLang="zh-TW" dirty="0" err="1" smtClean="0"/>
              <a:t>riginality</a:t>
            </a:r>
            <a:r>
              <a:rPr kumimoji="1" lang="en-US" altLang="zh-TW" dirty="0" smtClean="0"/>
              <a:t> </a:t>
            </a:r>
            <a:r>
              <a:rPr kumimoji="1" lang="zh-TW" altLang="en-US" dirty="0" smtClean="0"/>
              <a:t>原創性 </a:t>
            </a:r>
            <a:r>
              <a:rPr kumimoji="1" lang="en-US" altLang="zh-TW" baseline="0" dirty="0" smtClean="0"/>
              <a:t> </a:t>
            </a:r>
            <a:r>
              <a:rPr kumimoji="1" lang="zh-TW" altLang="en-US" baseline="0" dirty="0" smtClean="0"/>
              <a:t> 作者給的解法 用ＧＡＮ塞入一堆曲風相異的歌曲 產出的歌曲在說是新的類型</a:t>
            </a:r>
          </a:p>
          <a:p>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45</a:t>
            </a:fld>
            <a:endParaRPr kumimoji="1" lang="zh-TW" altLang="en-US"/>
          </a:p>
        </p:txBody>
      </p:sp>
    </p:spTree>
    <p:extLst>
      <p:ext uri="{BB962C8B-B14F-4D97-AF65-F5344CB8AC3E}">
        <p14:creationId xmlns:p14="http://schemas.microsoft.com/office/powerpoint/2010/main" val="1543050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頻道聲音訊息</a:t>
            </a:r>
            <a:r>
              <a:rPr kumimoji="1" lang="zh-TW" altLang="en-US" baseline="0" dirty="0" smtClean="0"/>
              <a:t> 開始聲音 結束聲音 變更音色</a:t>
            </a:r>
          </a:p>
          <a:p>
            <a:r>
              <a:rPr kumimoji="1" lang="zh-TW" altLang="en-US" baseline="0" dirty="0" smtClean="0"/>
              <a:t>頻道模式訊息 結束所有 結束所有狀態 </a:t>
            </a:r>
            <a:r>
              <a:rPr kumimoji="1" lang="en-US" altLang="zh-TW" baseline="0" dirty="0" smtClean="0"/>
              <a:t>reset</a:t>
            </a:r>
            <a:endParaRPr kumimoji="1" lang="zh-TW" altLang="en-US" baseline="0" dirty="0" smtClean="0"/>
          </a:p>
          <a:p>
            <a:r>
              <a:rPr kumimoji="1" lang="zh-TW" altLang="en-US" baseline="0" dirty="0" smtClean="0"/>
              <a:t>系統訊息</a:t>
            </a:r>
            <a:r>
              <a:rPr kumimoji="1" lang="en-US" altLang="zh-TW" baseline="0" dirty="0" smtClean="0"/>
              <a:t>*3 </a:t>
            </a:r>
            <a:r>
              <a:rPr kumimoji="1" lang="zh-TW" altLang="en-US" baseline="0" dirty="0" smtClean="0"/>
              <a:t>廠牌之間交換的訊息  </a:t>
            </a:r>
            <a:r>
              <a:rPr kumimoji="1" lang="en-US" altLang="zh-TW" baseline="0" dirty="0" smtClean="0"/>
              <a:t>(</a:t>
            </a:r>
            <a:r>
              <a:rPr kumimoji="1" lang="zh-TW" altLang="en-US" baseline="0" dirty="0" smtClean="0"/>
              <a:t>可能是音色的變換？</a:t>
            </a:r>
          </a:p>
          <a:p>
            <a:endParaRPr kumimoji="1" lang="zh-TW" altLang="en-US" baseline="0" dirty="0" smtClean="0"/>
          </a:p>
          <a:p>
            <a:endParaRPr kumimoji="1" lang="zh-TW" altLang="en-US"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8</a:t>
            </a:fld>
            <a:endParaRPr kumimoji="1" lang="zh-TW" altLang="en-US"/>
          </a:p>
        </p:txBody>
      </p:sp>
    </p:spTree>
    <p:extLst>
      <p:ext uri="{BB962C8B-B14F-4D97-AF65-F5344CB8AC3E}">
        <p14:creationId xmlns:p14="http://schemas.microsoft.com/office/powerpoint/2010/main" val="1523210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Speed -normalize</a:t>
            </a:r>
            <a:r>
              <a:rPr kumimoji="1" lang="en-US" altLang="zh-TW" baseline="0" dirty="0" smtClean="0"/>
              <a:t> </a:t>
            </a:r>
            <a:r>
              <a:rPr kumimoji="1" lang="zh-TW" altLang="en-US" baseline="0" dirty="0" smtClean="0"/>
              <a:t>（目前沒看到）</a:t>
            </a:r>
            <a:endParaRPr kumimoji="1" lang="en-US" altLang="zh-TW" dirty="0" smtClean="0"/>
          </a:p>
          <a:p>
            <a:r>
              <a:rPr kumimoji="1" lang="en-US" altLang="zh-TW" dirty="0" smtClean="0"/>
              <a:t>Waveform –</a:t>
            </a:r>
            <a:r>
              <a:rPr kumimoji="1" lang="en-US" altLang="zh-TW" dirty="0" err="1" smtClean="0"/>
              <a:t>struture</a:t>
            </a:r>
            <a:r>
              <a:rPr kumimoji="1" lang="en-US" altLang="zh-TW" dirty="0" smtClean="0"/>
              <a:t> </a:t>
            </a:r>
            <a:r>
              <a:rPr kumimoji="1" lang="zh-TW" altLang="en-US" dirty="0" smtClean="0"/>
              <a:t> </a:t>
            </a:r>
            <a:r>
              <a:rPr kumimoji="1" lang="en-US" altLang="zh-TW" dirty="0" smtClean="0"/>
              <a:t> CNN &amp;</a:t>
            </a:r>
            <a:r>
              <a:rPr kumimoji="1" lang="en-US" altLang="zh-TW" baseline="0" dirty="0" smtClean="0"/>
              <a:t> RNN</a:t>
            </a:r>
          </a:p>
          <a:p>
            <a:r>
              <a:rPr kumimoji="1" lang="en-US" altLang="zh-TW" dirty="0" smtClean="0"/>
              <a:t>MIDI</a:t>
            </a:r>
            <a:endParaRPr kumimoji="1" lang="zh-TW" altLang="en-US"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47</a:t>
            </a:fld>
            <a:endParaRPr kumimoji="1" lang="zh-TW" altLang="en-US"/>
          </a:p>
        </p:txBody>
      </p:sp>
    </p:spTree>
    <p:extLst>
      <p:ext uri="{BB962C8B-B14F-4D97-AF65-F5344CB8AC3E}">
        <p14:creationId xmlns:p14="http://schemas.microsoft.com/office/powerpoint/2010/main" val="96776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每分鐘多少拍</a:t>
            </a:r>
            <a:r>
              <a:rPr kumimoji="1" lang="en-US" altLang="zh-TW" dirty="0" smtClean="0"/>
              <a:t>-&gt;</a:t>
            </a:r>
            <a:r>
              <a:rPr kumimoji="1" lang="zh-TW" altLang="en-US" dirty="0" smtClean="0"/>
              <a:t>一拍多少個</a:t>
            </a:r>
            <a:r>
              <a:rPr kumimoji="1" lang="en-US" altLang="zh-TW" dirty="0" smtClean="0"/>
              <a:t>ticks (ticks</a:t>
            </a:r>
            <a:r>
              <a:rPr kumimoji="1" lang="zh-TW" altLang="en-US" dirty="0" smtClean="0"/>
              <a:t>一般自己定義 越細即可描繪得越細膩</a:t>
            </a:r>
            <a:r>
              <a:rPr kumimoji="1" lang="en-US" altLang="zh-TW" dirty="0" smtClean="0"/>
              <a:t>)</a:t>
            </a:r>
            <a:endParaRPr kumimoji="1" lang="zh-TW" altLang="en-US" dirty="0" smtClean="0"/>
          </a:p>
          <a:p>
            <a:endParaRPr kumimoji="1" lang="zh-TW" altLang="en-US" dirty="0" smtClean="0"/>
          </a:p>
          <a:p>
            <a:r>
              <a:rPr kumimoji="1" lang="zh-TW" altLang="en-US" dirty="0" smtClean="0"/>
              <a:t>多軌的聲音不容易完全的在同一個時間點開始進行</a:t>
            </a:r>
            <a:r>
              <a:rPr kumimoji="1" lang="en-US" altLang="zh-TW" baseline="0" dirty="0" smtClean="0"/>
              <a:t> </a:t>
            </a:r>
            <a:r>
              <a:rPr kumimoji="1" lang="zh-TW" altLang="en-US" baseline="0" dirty="0" smtClean="0"/>
              <a:t>學出來的聲音可能常常不再同一個時間點出發</a:t>
            </a:r>
            <a:endParaRPr kumimoji="1" lang="en-US" altLang="zh-TW"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9</a:t>
            </a:fld>
            <a:endParaRPr kumimoji="1" lang="zh-TW" altLang="en-US"/>
          </a:p>
        </p:txBody>
      </p:sp>
    </p:spTree>
    <p:extLst>
      <p:ext uri="{BB962C8B-B14F-4D97-AF65-F5344CB8AC3E}">
        <p14:creationId xmlns:p14="http://schemas.microsoft.com/office/powerpoint/2010/main" val="14254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很難分辨連續相同音和連續音？</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10</a:t>
            </a:fld>
            <a:endParaRPr kumimoji="1" lang="zh-TW" altLang="en-US"/>
          </a:p>
        </p:txBody>
      </p:sp>
    </p:spTree>
    <p:extLst>
      <p:ext uri="{BB962C8B-B14F-4D97-AF65-F5344CB8AC3E}">
        <p14:creationId xmlns:p14="http://schemas.microsoft.com/office/powerpoint/2010/main" val="95568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有利於得知調性的變化</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11</a:t>
            </a:fld>
            <a:endParaRPr kumimoji="1" lang="zh-TW" altLang="en-US"/>
          </a:p>
        </p:txBody>
      </p:sp>
    </p:spTree>
    <p:extLst>
      <p:ext uri="{BB962C8B-B14F-4D97-AF65-F5344CB8AC3E}">
        <p14:creationId xmlns:p14="http://schemas.microsoft.com/office/powerpoint/2010/main" val="180208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[68][70] chord2Vec  </a:t>
            </a:r>
            <a:r>
              <a:rPr kumimoji="1" lang="zh-TW" altLang="en-US" dirty="0" smtClean="0"/>
              <a:t>將和弦當作文字，利用類似</a:t>
            </a:r>
            <a:r>
              <a:rPr kumimoji="1" lang="en-US" altLang="zh-TW" dirty="0" smtClean="0"/>
              <a:t>word2Vec</a:t>
            </a:r>
            <a:r>
              <a:rPr kumimoji="1" lang="zh-TW" altLang="en-US" dirty="0" smtClean="0"/>
              <a:t>的方式推測附近的和弦</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12</a:t>
            </a:fld>
            <a:endParaRPr kumimoji="1" lang="zh-TW" altLang="en-US"/>
          </a:p>
        </p:txBody>
      </p:sp>
    </p:spTree>
    <p:extLst>
      <p:ext uri="{BB962C8B-B14F-4D97-AF65-F5344CB8AC3E}">
        <p14:creationId xmlns:p14="http://schemas.microsoft.com/office/powerpoint/2010/main" val="130137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Note encoding</a:t>
            </a:r>
            <a:r>
              <a:rPr kumimoji="1" lang="zh-TW" altLang="en-US" dirty="0" smtClean="0"/>
              <a:t> 兩個連續的八分音符和一個四分音符</a:t>
            </a:r>
            <a:r>
              <a:rPr kumimoji="1" lang="en-US" altLang="zh-TW" dirty="0" smtClean="0"/>
              <a:t> </a:t>
            </a:r>
            <a:r>
              <a:rPr kumimoji="1" lang="zh-TW" altLang="en-US" dirty="0" smtClean="0"/>
              <a:t>  </a:t>
            </a:r>
            <a:r>
              <a:rPr kumimoji="1" lang="en-US" altLang="zh-TW" dirty="0" smtClean="0"/>
              <a:t>1.</a:t>
            </a:r>
            <a:r>
              <a:rPr kumimoji="1" lang="zh-TW" altLang="en-US" dirty="0" smtClean="0"/>
              <a:t>一個特別的</a:t>
            </a:r>
            <a:r>
              <a:rPr kumimoji="1" lang="en-US" altLang="zh-TW" dirty="0" smtClean="0"/>
              <a:t>tag</a:t>
            </a:r>
            <a:r>
              <a:rPr kumimoji="1" lang="zh-TW" altLang="en-US" dirty="0" smtClean="0"/>
              <a:t>代表是否為結束 </a:t>
            </a:r>
            <a:r>
              <a:rPr kumimoji="1" lang="en-US" altLang="zh-TW" dirty="0" smtClean="0"/>
              <a:t>2.</a:t>
            </a:r>
            <a:r>
              <a:rPr kumimoji="1" lang="zh-TW" altLang="en-US" dirty="0" smtClean="0"/>
              <a:t>計算時間在開頭就標示此因會有多長</a:t>
            </a:r>
          </a:p>
          <a:p>
            <a:r>
              <a:rPr kumimoji="1" lang="en-US" altLang="zh-TW" dirty="0" smtClean="0"/>
              <a:t>Time quantization – 1. </a:t>
            </a:r>
            <a:r>
              <a:rPr kumimoji="1" lang="zh-TW" altLang="en-US" dirty="0" smtClean="0"/>
              <a:t>以最小的音符為單位 </a:t>
            </a:r>
            <a:r>
              <a:rPr kumimoji="1" lang="en-US" altLang="zh-TW" dirty="0" smtClean="0"/>
              <a:t>2.</a:t>
            </a:r>
            <a:r>
              <a:rPr kumimoji="1" lang="zh-TW" altLang="en-US" dirty="0" smtClean="0"/>
              <a:t>以音符為單位</a:t>
            </a:r>
            <a:endParaRPr kumimoji="1" lang="en-US" altLang="zh-TW" dirty="0" smtClean="0"/>
          </a:p>
          <a:p>
            <a:r>
              <a:rPr kumimoji="1" lang="en-US" altLang="zh-TW" dirty="0" smtClean="0"/>
              <a:t>Input encoding 1.</a:t>
            </a:r>
            <a:r>
              <a:rPr kumimoji="1" lang="zh-TW" altLang="en-US" dirty="0" smtClean="0"/>
              <a:t>類比的情況下或多或少會有失真 </a:t>
            </a:r>
            <a:r>
              <a:rPr kumimoji="1" lang="en-US" altLang="zh-TW" dirty="0" smtClean="0"/>
              <a:t>2.</a:t>
            </a:r>
            <a:r>
              <a:rPr kumimoji="1" lang="zh-TW" altLang="en-US" dirty="0" smtClean="0"/>
              <a:t>需要準確的話基數需要很龐大</a:t>
            </a:r>
          </a:p>
          <a:p>
            <a:r>
              <a:rPr kumimoji="1" lang="en-US" altLang="zh-TW" dirty="0" smtClean="0"/>
              <a:t>Note</a:t>
            </a:r>
            <a:r>
              <a:rPr kumimoji="1" lang="en-US" altLang="zh-TW" baseline="0" dirty="0" smtClean="0"/>
              <a:t> ties </a:t>
            </a:r>
            <a:r>
              <a:rPr kumimoji="1" lang="zh-TW" altLang="en-US" baseline="0" dirty="0" smtClean="0"/>
              <a:t>圓滑音</a:t>
            </a:r>
          </a:p>
          <a:p>
            <a:r>
              <a:rPr kumimoji="1" lang="en-US" altLang="zh-TW" dirty="0" smtClean="0"/>
              <a:t>Transposition </a:t>
            </a:r>
            <a:r>
              <a:rPr kumimoji="1" lang="zh-TW" altLang="en-US" dirty="0" smtClean="0"/>
              <a:t>轉調 調整所有的</a:t>
            </a:r>
            <a:r>
              <a:rPr kumimoji="1" lang="en-US" altLang="zh-TW" dirty="0" err="1" smtClean="0"/>
              <a:t>trainning</a:t>
            </a:r>
            <a:r>
              <a:rPr kumimoji="1" lang="en-US" altLang="zh-TW" dirty="0" smtClean="0"/>
              <a:t> data</a:t>
            </a:r>
            <a:r>
              <a:rPr kumimoji="1" lang="zh-TW" altLang="en-US" dirty="0" smtClean="0"/>
              <a:t>成相同的調 </a:t>
            </a:r>
          </a:p>
          <a:p>
            <a:endParaRPr kumimoji="1" lang="zh-TW" altLang="en-US" dirty="0" smtClean="0"/>
          </a:p>
          <a:p>
            <a:endParaRPr kumimoji="1" lang="zh-TW" altLang="en-US" dirty="0" smtClean="0"/>
          </a:p>
          <a:p>
            <a:r>
              <a:rPr kumimoji="1" lang="en-US" altLang="zh-TW" dirty="0" err="1" smtClean="0"/>
              <a:t>DataSet</a:t>
            </a:r>
            <a:r>
              <a:rPr kumimoji="1" lang="en-US" altLang="zh-TW" baseline="0" dirty="0" smtClean="0"/>
              <a:t> </a:t>
            </a:r>
            <a:r>
              <a:rPr kumimoji="1" lang="zh-TW" altLang="en-US" baseline="0" dirty="0" smtClean="0"/>
              <a:t>目前沒有較大型的標準  </a:t>
            </a:r>
            <a:r>
              <a:rPr kumimoji="1" lang="en-US" altLang="zh-TW" baseline="0" dirty="0" smtClean="0"/>
              <a:t>JSB</a:t>
            </a:r>
            <a:r>
              <a:rPr kumimoji="1" lang="zh-TW" altLang="en-US" baseline="0" dirty="0" smtClean="0"/>
              <a:t>是相對較大的 （網站掛掉了）</a:t>
            </a:r>
            <a:endParaRPr kumimoji="1" lang="zh-TW" altLang="en-US" dirty="0" smtClean="0"/>
          </a:p>
          <a:p>
            <a:endParaRPr kumimoji="1" lang="zh-TW" altLang="en-US" dirty="0" smtClean="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14</a:t>
            </a:fld>
            <a:endParaRPr kumimoji="1" lang="zh-TW" altLang="en-US"/>
          </a:p>
        </p:txBody>
      </p:sp>
    </p:spTree>
    <p:extLst>
      <p:ext uri="{BB962C8B-B14F-4D97-AF65-F5344CB8AC3E}">
        <p14:creationId xmlns:p14="http://schemas.microsoft.com/office/powerpoint/2010/main" val="662697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err="1" smtClean="0"/>
              <a:t>DataSet</a:t>
            </a:r>
            <a:r>
              <a:rPr kumimoji="1" lang="en-US" altLang="zh-TW" dirty="0" smtClean="0"/>
              <a:t> </a:t>
            </a:r>
            <a:r>
              <a:rPr kumimoji="1" lang="zh-TW" altLang="en-US" dirty="0" smtClean="0"/>
              <a:t>介紹在第</a:t>
            </a:r>
            <a:r>
              <a:rPr kumimoji="1" lang="en-US" altLang="zh-TW" dirty="0" smtClean="0"/>
              <a:t>27</a:t>
            </a:r>
            <a:r>
              <a:rPr kumimoji="1" lang="zh-TW" altLang="en-US" dirty="0" smtClean="0"/>
              <a:t>頁</a:t>
            </a:r>
          </a:p>
          <a:p>
            <a:endParaRPr kumimoji="1" lang="zh-TW" altLang="en-US" dirty="0" smtClean="0"/>
          </a:p>
          <a:p>
            <a:r>
              <a:rPr kumimoji="1" lang="en-US" altLang="zh-TW" dirty="0" smtClean="0"/>
              <a:t>JSB</a:t>
            </a:r>
            <a:r>
              <a:rPr kumimoji="1" lang="zh-TW" altLang="en-US" dirty="0" smtClean="0"/>
              <a:t>暫時不能用</a:t>
            </a:r>
            <a:endParaRPr kumimoji="1" lang="zh-TW" altLang="en-US" dirty="0"/>
          </a:p>
        </p:txBody>
      </p:sp>
      <p:sp>
        <p:nvSpPr>
          <p:cNvPr id="4" name="投影片編號版面配置區 3"/>
          <p:cNvSpPr>
            <a:spLocks noGrp="1"/>
          </p:cNvSpPr>
          <p:nvPr>
            <p:ph type="sldNum" sz="quarter" idx="10"/>
          </p:nvPr>
        </p:nvSpPr>
        <p:spPr/>
        <p:txBody>
          <a:bodyPr/>
          <a:lstStyle/>
          <a:p>
            <a:fld id="{E5E606FA-812A-1647-BA28-05CFB1C28036}" type="slidenum">
              <a:rPr kumimoji="1" lang="zh-TW" altLang="en-US" smtClean="0"/>
              <a:t>16</a:t>
            </a:fld>
            <a:endParaRPr kumimoji="1" lang="zh-TW" altLang="en-US"/>
          </a:p>
        </p:txBody>
      </p:sp>
    </p:spTree>
    <p:extLst>
      <p:ext uri="{BB962C8B-B14F-4D97-AF65-F5344CB8AC3E}">
        <p14:creationId xmlns:p14="http://schemas.microsoft.com/office/powerpoint/2010/main" val="138187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21422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232264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169490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94352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902277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1193911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212246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38610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177638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140629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B5FC1A5C-D384-8A4A-8978-43F3E146E19A}" type="datetimeFigureOut">
              <a:rPr kumimoji="1" lang="zh-TW" altLang="en-US" smtClean="0"/>
              <a:t>2017/10/2</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399432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C1A5C-D384-8A4A-8978-43F3E146E19A}" type="datetimeFigureOut">
              <a:rPr kumimoji="1" lang="zh-TW" altLang="en-US" smtClean="0"/>
              <a:t>2017/10/2</a:t>
            </a:fld>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EAC444-F70F-4341-BD25-FCBAB0692CBC}" type="slidenum">
              <a:rPr kumimoji="1" lang="zh-TW" altLang="en-US" smtClean="0"/>
              <a:t>‹#›</a:t>
            </a:fld>
            <a:endParaRPr kumimoji="1" lang="zh-TW" altLang="en-US"/>
          </a:p>
        </p:txBody>
      </p:sp>
    </p:spTree>
    <p:extLst>
      <p:ext uri="{BB962C8B-B14F-4D97-AF65-F5344CB8AC3E}">
        <p14:creationId xmlns:p14="http://schemas.microsoft.com/office/powerpoint/2010/main" val="361227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piano-midi.de/" TargetMode="External"/><Relationship Id="rId4" Type="http://schemas.openxmlformats.org/officeDocument/2006/relationships/hyperlink" Target="http://abc.sourceforge.net/NMD/" TargetMode="External"/><Relationship Id="rId5" Type="http://schemas.openxmlformats.org/officeDocument/2006/relationships/hyperlink" Target="http://musedata.stanford.edu/" TargetMode="External"/><Relationship Id="rId6" Type="http://schemas.openxmlformats.org/officeDocument/2006/relationships/hyperlink" Target="http://www.jsbchorales.net/index.shtml" TargetMode="External"/><Relationship Id="rId7" Type="http://schemas.openxmlformats.org/officeDocument/2006/relationships/hyperlink" Target="https://github.com/mdeff/fma"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microsoft.com/office/2007/relationships/media" Target="../media/media2.mp3"/><Relationship Id="rId4" Type="http://schemas.openxmlformats.org/officeDocument/2006/relationships/audio" Target="../media/media2.mp3"/><Relationship Id="rId5" Type="http://schemas.openxmlformats.org/officeDocument/2006/relationships/slideLayout" Target="../slideLayouts/slideLayout2.xml"/><Relationship Id="rId6" Type="http://schemas.openxmlformats.org/officeDocument/2006/relationships/notesSlide" Target="../notesSlides/notesSlide19.xml"/><Relationship Id="rId7" Type="http://schemas.openxmlformats.org/officeDocument/2006/relationships/image" Target="../media/image23.png"/><Relationship Id="rId8" Type="http://schemas.openxmlformats.org/officeDocument/2006/relationships/image" Target="../media/image24.png"/><Relationship Id="rId1" Type="http://schemas.microsoft.com/office/2007/relationships/media" Target="../media/media1.midi"/><Relationship Id="rId2" Type="http://schemas.openxmlformats.org/officeDocument/2006/relationships/audio" Target="../media/media1.midi"/></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25.png"/><Relationship Id="rId6" Type="http://schemas.openxmlformats.org/officeDocument/2006/relationships/image" Target="../media/image23.png"/><Relationship Id="rId1" Type="http://schemas.microsoft.com/office/2007/relationships/media" Target="../media/media3.mp3"/><Relationship Id="rId2" Type="http://schemas.openxmlformats.org/officeDocument/2006/relationships/audio" Target="../media/media3.mp3"/></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Deep Learning Techniques for Music Generation </a:t>
            </a:r>
            <a:r>
              <a:rPr lang="en-US" altLang="zh-TW" i="1" dirty="0" smtClean="0"/>
              <a:t> - A </a:t>
            </a:r>
            <a:r>
              <a:rPr lang="en-US" altLang="zh-TW" i="1" dirty="0"/>
              <a:t>Survey </a:t>
            </a:r>
            <a:endParaRPr kumimoji="1" lang="zh-TW" altLang="en-US" dirty="0"/>
          </a:p>
        </p:txBody>
      </p:sp>
      <p:sp>
        <p:nvSpPr>
          <p:cNvPr id="3" name="副標題 2"/>
          <p:cNvSpPr>
            <a:spLocks noGrp="1"/>
          </p:cNvSpPr>
          <p:nvPr>
            <p:ph type="subTitle" idx="1"/>
          </p:nvPr>
        </p:nvSpPr>
        <p:spPr/>
        <p:txBody>
          <a:bodyPr/>
          <a:lstStyle/>
          <a:p>
            <a:r>
              <a:rPr kumimoji="1" lang="fr-FR" altLang="zh-TW" dirty="0"/>
              <a:t>Jean-Pierre </a:t>
            </a:r>
            <a:r>
              <a:rPr kumimoji="1" lang="fr-FR" altLang="zh-TW" dirty="0" err="1"/>
              <a:t>Briot</a:t>
            </a:r>
            <a:r>
              <a:rPr kumimoji="1" lang="fr-FR" altLang="zh-TW" dirty="0"/>
              <a:t>, Gaëtan </a:t>
            </a:r>
            <a:r>
              <a:rPr kumimoji="1" lang="fr-FR" altLang="zh-TW" dirty="0" err="1"/>
              <a:t>Hadjeres</a:t>
            </a:r>
            <a:r>
              <a:rPr kumimoji="1" lang="fr-FR" altLang="zh-TW" dirty="0"/>
              <a:t>, François </a:t>
            </a:r>
            <a:r>
              <a:rPr kumimoji="1" lang="fr-FR" altLang="zh-TW" dirty="0" err="1" smtClean="0"/>
              <a:t>Pachet</a:t>
            </a:r>
            <a:endParaRPr kumimoji="1" lang="fr-FR" altLang="zh-TW" dirty="0" smtClean="0"/>
          </a:p>
          <a:p>
            <a:r>
              <a:rPr kumimoji="1" lang="fr-FR" altLang="zh-TW" dirty="0" smtClean="0"/>
              <a:t>Cornell </a:t>
            </a:r>
            <a:r>
              <a:rPr kumimoji="1" lang="fr-FR" altLang="zh-TW" dirty="0" err="1" smtClean="0"/>
              <a:t>University</a:t>
            </a:r>
            <a:r>
              <a:rPr kumimoji="1" lang="fr-FR" altLang="zh-TW" dirty="0" smtClean="0"/>
              <a:t> ,</a:t>
            </a:r>
            <a:r>
              <a:rPr lang="en-US" altLang="zh-TW" dirty="0"/>
              <a:t> 5 Sep 2017</a:t>
            </a:r>
            <a:endParaRPr kumimoji="1" lang="zh-TW" altLang="en-US" dirty="0"/>
          </a:p>
        </p:txBody>
      </p:sp>
    </p:spTree>
    <p:extLst>
      <p:ext uri="{BB962C8B-B14F-4D97-AF65-F5344CB8AC3E}">
        <p14:creationId xmlns:p14="http://schemas.microsoft.com/office/powerpoint/2010/main" val="1239653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Piano </a:t>
            </a:r>
            <a:r>
              <a:rPr lang="en-US" altLang="zh-TW" i="1" dirty="0" smtClean="0"/>
              <a:t>roll</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3031" y="2226468"/>
            <a:ext cx="5361781" cy="4048186"/>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381" y="1027906"/>
            <a:ext cx="5153819" cy="3835400"/>
          </a:xfrm>
          <a:prstGeom prst="rect">
            <a:avLst/>
          </a:prstGeom>
        </p:spPr>
      </p:pic>
    </p:spTree>
    <p:extLst>
      <p:ext uri="{BB962C8B-B14F-4D97-AF65-F5344CB8AC3E}">
        <p14:creationId xmlns:p14="http://schemas.microsoft.com/office/powerpoint/2010/main" val="52263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smtClean="0"/>
              <a:t>Text</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3506" y="1592598"/>
            <a:ext cx="9110662" cy="2754593"/>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587" y="4249101"/>
            <a:ext cx="9334500" cy="2258949"/>
          </a:xfrm>
          <a:prstGeom prst="rect">
            <a:avLst/>
          </a:prstGeom>
        </p:spPr>
      </p:pic>
    </p:spTree>
    <p:extLst>
      <p:ext uri="{BB962C8B-B14F-4D97-AF65-F5344CB8AC3E}">
        <p14:creationId xmlns:p14="http://schemas.microsoft.com/office/powerpoint/2010/main" val="388462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smtClean="0"/>
              <a:t>Chord</a:t>
            </a:r>
            <a:endParaRPr kumimoji="1" lang="zh-TW" altLang="en-US" dirty="0"/>
          </a:p>
        </p:txBody>
      </p:sp>
      <p:sp>
        <p:nvSpPr>
          <p:cNvPr id="3" name="內容版面配置區 2"/>
          <p:cNvSpPr>
            <a:spLocks noGrp="1"/>
          </p:cNvSpPr>
          <p:nvPr>
            <p:ph idx="1"/>
          </p:nvPr>
        </p:nvSpPr>
        <p:spPr>
          <a:xfrm>
            <a:off x="1243013" y="2128837"/>
            <a:ext cx="9982200" cy="3633788"/>
          </a:xfrm>
        </p:spPr>
        <p:txBody>
          <a:bodyPr/>
          <a:lstStyle/>
          <a:p>
            <a:pPr marL="0" indent="0">
              <a:buNone/>
            </a:pPr>
            <a:r>
              <a:rPr lang="en-US" altLang="zh-TW" dirty="0"/>
              <a:t>the </a:t>
            </a:r>
            <a:r>
              <a:rPr lang="en-US" altLang="zh-TW" i="1" dirty="0"/>
              <a:t>pitch class </a:t>
            </a:r>
            <a:r>
              <a:rPr lang="en-US" altLang="zh-TW" dirty="0"/>
              <a:t>of its root note (e.g., C, A. . . ) and its type (e.g., </a:t>
            </a:r>
            <a:r>
              <a:rPr lang="en-US" altLang="zh-TW" i="1" dirty="0"/>
              <a:t>major</a:t>
            </a:r>
            <a:r>
              <a:rPr lang="en-US" altLang="zh-TW" dirty="0"/>
              <a:t>, </a:t>
            </a:r>
            <a:r>
              <a:rPr lang="en-US" altLang="zh-TW" i="1" dirty="0"/>
              <a:t>minor</a:t>
            </a:r>
            <a:r>
              <a:rPr lang="en-US" altLang="zh-TW" dirty="0"/>
              <a:t>, </a:t>
            </a:r>
            <a:r>
              <a:rPr lang="en-US" altLang="zh-TW" i="1" dirty="0"/>
              <a:t>dominant seventh</a:t>
            </a:r>
            <a:r>
              <a:rPr lang="en-US" altLang="zh-TW" dirty="0"/>
              <a:t>. . . ), usually using an abbreviated jazz notation, e.g., C, D-, E7 </a:t>
            </a:r>
            <a:endParaRPr lang="zh-TW" altLang="en-US" dirty="0" smtClean="0"/>
          </a:p>
          <a:p>
            <a:pPr marL="0" indent="0">
              <a:buNone/>
            </a:pPr>
            <a:endParaRPr lang="en-US" altLang="zh-TW" dirty="0" smtClean="0"/>
          </a:p>
          <a:p>
            <a:pPr marL="0" indent="0">
              <a:buNone/>
            </a:pPr>
            <a:r>
              <a:rPr lang="en-US" altLang="zh-TW" dirty="0"/>
              <a:t>An interesting alternative representation of chords, named </a:t>
            </a:r>
            <a:r>
              <a:rPr lang="en-US" altLang="zh-TW" i="1" dirty="0">
                <a:solidFill>
                  <a:srgbClr val="FF0000"/>
                </a:solidFill>
              </a:rPr>
              <a:t>Chord2Vec</a:t>
            </a:r>
            <a:r>
              <a:rPr lang="en-US" altLang="zh-TW" i="1" dirty="0"/>
              <a:t> </a:t>
            </a:r>
            <a:r>
              <a:rPr lang="en-US" altLang="zh-TW" dirty="0"/>
              <a:t>(inspired by the </a:t>
            </a:r>
            <a:r>
              <a:rPr lang="en-US" altLang="zh-TW" i="1" dirty="0"/>
              <a:t>Word2Vec </a:t>
            </a:r>
            <a:r>
              <a:rPr lang="en-US" altLang="zh-TW" dirty="0"/>
              <a:t>model for natural language [70]), has been recently proposed in [68] </a:t>
            </a:r>
            <a:r>
              <a:rPr lang="en-US" altLang="zh-TW" dirty="0" smtClean="0"/>
              <a:t>)</a:t>
            </a:r>
          </a:p>
          <a:p>
            <a:pPr marL="0" indent="0">
              <a:buNone/>
            </a:pPr>
            <a:endParaRPr lang="en-US" altLang="zh-TW" dirty="0" smtClean="0"/>
          </a:p>
          <a:p>
            <a:pPr marL="0" indent="0">
              <a:buNone/>
            </a:pPr>
            <a:endParaRPr lang="en-US" altLang="zh-TW" dirty="0" smtClean="0">
              <a:effectLst/>
            </a:endParaRPr>
          </a:p>
        </p:txBody>
      </p:sp>
    </p:spTree>
    <p:extLst>
      <p:ext uri="{BB962C8B-B14F-4D97-AF65-F5344CB8AC3E}">
        <p14:creationId xmlns:p14="http://schemas.microsoft.com/office/powerpoint/2010/main" val="716782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Lead </a:t>
            </a:r>
            <a:r>
              <a:rPr lang="en-US" altLang="zh-TW" dirty="0" smtClean="0"/>
              <a:t>Sheet </a:t>
            </a:r>
            <a:endParaRPr kumimoji="1" lang="zh-TW" altLang="en-US" dirty="0"/>
          </a:p>
        </p:txBody>
      </p:sp>
      <p:sp>
        <p:nvSpPr>
          <p:cNvPr id="3" name="內容版面配置區 2"/>
          <p:cNvSpPr>
            <a:spLocks noGrp="1"/>
          </p:cNvSpPr>
          <p:nvPr>
            <p:ph idx="1"/>
          </p:nvPr>
        </p:nvSpPr>
        <p:spPr/>
        <p:txBody>
          <a:bodyPr/>
          <a:lstStyle/>
          <a:p>
            <a:pPr marL="0" indent="0">
              <a:buNone/>
            </a:pPr>
            <a:r>
              <a:rPr lang="en-US" altLang="zh-TW" dirty="0"/>
              <a:t>Lead sheets are an important representation format for popular music (Jazz, pop. . . ) </a:t>
            </a:r>
            <a:endParaRPr lang="en-US" altLang="zh-TW" dirty="0" smtClean="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999" y="2878112"/>
            <a:ext cx="7835482" cy="3676649"/>
          </a:xfrm>
          <a:prstGeom prst="rect">
            <a:avLst/>
          </a:prstGeom>
        </p:spPr>
      </p:pic>
    </p:spTree>
    <p:extLst>
      <p:ext uri="{BB962C8B-B14F-4D97-AF65-F5344CB8AC3E}">
        <p14:creationId xmlns:p14="http://schemas.microsoft.com/office/powerpoint/2010/main" val="416839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Common Issues and </a:t>
            </a:r>
            <a:r>
              <a:rPr lang="en-US" altLang="zh-TW" dirty="0" smtClean="0"/>
              <a:t>Techniques</a:t>
            </a:r>
            <a:endParaRPr kumimoji="1" lang="zh-TW" altLang="en-US" dirty="0"/>
          </a:p>
        </p:txBody>
      </p:sp>
      <p:sp>
        <p:nvSpPr>
          <p:cNvPr id="3" name="內容版面配置區 2"/>
          <p:cNvSpPr>
            <a:spLocks noGrp="1"/>
          </p:cNvSpPr>
          <p:nvPr>
            <p:ph idx="1"/>
          </p:nvPr>
        </p:nvSpPr>
        <p:spPr>
          <a:xfrm>
            <a:off x="838200" y="1968499"/>
            <a:ext cx="10515600" cy="4507251"/>
          </a:xfrm>
        </p:spPr>
        <p:txBody>
          <a:bodyPr/>
          <a:lstStyle/>
          <a:p>
            <a:r>
              <a:rPr lang="en-US" altLang="zh-TW" i="1" dirty="0"/>
              <a:t>Global vs Time Slice </a:t>
            </a:r>
            <a:r>
              <a:rPr lang="en-US" altLang="zh-TW" i="1" dirty="0" smtClean="0"/>
              <a:t>– (1) global (2) Time Slice (3) note slice</a:t>
            </a:r>
          </a:p>
          <a:p>
            <a:r>
              <a:rPr lang="en-US" altLang="zh-TW" i="1" dirty="0"/>
              <a:t>Note </a:t>
            </a:r>
            <a:r>
              <a:rPr lang="en-US" altLang="zh-TW" i="1" dirty="0" smtClean="0"/>
              <a:t>Ending  - </a:t>
            </a:r>
            <a:r>
              <a:rPr lang="en-US" altLang="zh-TW" i="1" dirty="0" smtClean="0">
                <a:solidFill>
                  <a:srgbClr val="FF0000"/>
                </a:solidFill>
              </a:rPr>
              <a:t>(1) special tag  </a:t>
            </a:r>
            <a:r>
              <a:rPr lang="en-US" altLang="zh-TW" i="1" dirty="0" smtClean="0"/>
              <a:t>(2) computing unit</a:t>
            </a:r>
            <a:endParaRPr lang="en-US" altLang="zh-TW" i="1" dirty="0" smtClean="0">
              <a:effectLst/>
            </a:endParaRPr>
          </a:p>
          <a:p>
            <a:r>
              <a:rPr lang="en-US" altLang="zh-TW" i="1" dirty="0"/>
              <a:t>Time </a:t>
            </a:r>
            <a:r>
              <a:rPr lang="en-US" altLang="zh-TW" i="1" dirty="0" smtClean="0"/>
              <a:t>Quantization - </a:t>
            </a:r>
            <a:r>
              <a:rPr lang="en-US" altLang="zh-TW" i="1" dirty="0" smtClean="0">
                <a:solidFill>
                  <a:srgbClr val="FF0000"/>
                </a:solidFill>
              </a:rPr>
              <a:t>(1)</a:t>
            </a:r>
            <a:r>
              <a:rPr lang="en-US" altLang="zh-TW" i="1" dirty="0">
                <a:solidFill>
                  <a:srgbClr val="FF0000"/>
                </a:solidFill>
              </a:rPr>
              <a:t> smallest duration of a note </a:t>
            </a:r>
            <a:r>
              <a:rPr lang="en-US" altLang="zh-TW" i="1" dirty="0" smtClean="0">
                <a:solidFill>
                  <a:srgbClr val="FF0000"/>
                </a:solidFill>
              </a:rPr>
              <a:t> </a:t>
            </a:r>
            <a:r>
              <a:rPr lang="en-US" altLang="zh-TW" i="1" dirty="0" smtClean="0"/>
              <a:t>(2)</a:t>
            </a:r>
            <a:r>
              <a:rPr lang="zh-TW" altLang="en-US" i="1" dirty="0" smtClean="0"/>
              <a:t> </a:t>
            </a:r>
            <a:r>
              <a:rPr lang="en-US" altLang="zh-TW" i="1" dirty="0" smtClean="0"/>
              <a:t>note</a:t>
            </a:r>
            <a:endParaRPr lang="en-US" altLang="zh-TW" i="1" dirty="0"/>
          </a:p>
          <a:p>
            <a:r>
              <a:rPr lang="en-US" altLang="zh-TW" i="1" dirty="0"/>
              <a:t>Feature Extraction -</a:t>
            </a:r>
            <a:r>
              <a:rPr lang="en-US" altLang="zh-TW" i="1" dirty="0" smtClean="0"/>
              <a:t> </a:t>
            </a:r>
            <a:r>
              <a:rPr lang="en-US" altLang="zh-TW" i="1" dirty="0"/>
              <a:t>Chord2Vec </a:t>
            </a:r>
            <a:endParaRPr lang="en-US" altLang="zh-TW" i="1" dirty="0" smtClean="0"/>
          </a:p>
          <a:p>
            <a:r>
              <a:rPr lang="en-US" altLang="zh-TW" i="1" dirty="0"/>
              <a:t>Input Encoding </a:t>
            </a:r>
            <a:r>
              <a:rPr lang="en-US" altLang="zh-TW" i="1" dirty="0" smtClean="0"/>
              <a:t>- (1) </a:t>
            </a:r>
            <a:r>
              <a:rPr lang="en-US" altLang="zh-TW" i="1" dirty="0"/>
              <a:t>value encoding </a:t>
            </a:r>
            <a:r>
              <a:rPr lang="en-US" altLang="zh-TW" i="1" dirty="0" smtClean="0"/>
              <a:t>(2) item encoding</a:t>
            </a:r>
          </a:p>
          <a:p>
            <a:r>
              <a:rPr lang="en-US" altLang="zh-TW" i="1" dirty="0" smtClean="0"/>
              <a:t>Meta Data - ex : note ties</a:t>
            </a:r>
            <a:r>
              <a:rPr lang="zh-TW" altLang="en-US" i="1" dirty="0" smtClean="0"/>
              <a:t> </a:t>
            </a:r>
            <a:r>
              <a:rPr lang="en-US" altLang="zh-TW" i="1" dirty="0" smtClean="0"/>
              <a:t>,</a:t>
            </a:r>
            <a:r>
              <a:rPr lang="en-US" altLang="zh-TW" i="1" dirty="0"/>
              <a:t> instrument associated to a voice </a:t>
            </a:r>
          </a:p>
          <a:p>
            <a:r>
              <a:rPr lang="en-US" altLang="zh-TW" i="1" dirty="0"/>
              <a:t>Transposition -</a:t>
            </a:r>
            <a:r>
              <a:rPr lang="en-US" altLang="zh-TW" i="1" dirty="0" smtClean="0"/>
              <a:t> ex:</a:t>
            </a:r>
            <a:r>
              <a:rPr lang="en-US" altLang="zh-TW" i="1" dirty="0"/>
              <a:t> </a:t>
            </a:r>
            <a:r>
              <a:rPr lang="en-US" altLang="zh-TW" i="1" dirty="0" smtClean="0"/>
              <a:t>transpose </a:t>
            </a:r>
            <a:r>
              <a:rPr lang="en-US" altLang="zh-TW" i="1" dirty="0"/>
              <a:t>all examples in all keys </a:t>
            </a:r>
            <a:endParaRPr lang="en-US" altLang="zh-TW" i="1" dirty="0" smtClean="0"/>
          </a:p>
        </p:txBody>
      </p:sp>
    </p:spTree>
    <p:extLst>
      <p:ext uri="{BB962C8B-B14F-4D97-AF65-F5344CB8AC3E}">
        <p14:creationId xmlns:p14="http://schemas.microsoft.com/office/powerpoint/2010/main" val="1043175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Global vs Time </a:t>
            </a:r>
            <a:r>
              <a:rPr lang="en-US" altLang="zh-TW" i="1" dirty="0" smtClean="0"/>
              <a:t>Slice</a:t>
            </a:r>
            <a:endParaRPr kumimoji="1" lang="zh-TW" altLang="en-US" dirty="0"/>
          </a:p>
        </p:txBody>
      </p:sp>
      <p:sp>
        <p:nvSpPr>
          <p:cNvPr id="3" name="內容版面配置區 2"/>
          <p:cNvSpPr>
            <a:spLocks noGrp="1"/>
          </p:cNvSpPr>
          <p:nvPr>
            <p:ph idx="1"/>
          </p:nvPr>
        </p:nvSpPr>
        <p:spPr/>
        <p:txBody>
          <a:bodyPr/>
          <a:lstStyle/>
          <a:p>
            <a:pPr marL="0" indent="0">
              <a:buNone/>
            </a:pPr>
            <a:r>
              <a:rPr kumimoji="1" lang="en-US" altLang="zh-TW" dirty="0" smtClean="0"/>
              <a:t>Global</a:t>
            </a:r>
          </a:p>
          <a:p>
            <a:pPr marL="457200" lvl="1" indent="0">
              <a:buNone/>
            </a:pPr>
            <a:r>
              <a:rPr lang="en-US" altLang="zh-TW" dirty="0">
                <a:solidFill>
                  <a:srgbClr val="FF0000"/>
                </a:solidFill>
              </a:rPr>
              <a:t>no notion of temporal sequence and no explicit notion of time</a:t>
            </a:r>
            <a:r>
              <a:rPr lang="en-US" altLang="zh-TW" dirty="0"/>
              <a:t>. The granularity of processing by the deep network architecture is the </a:t>
            </a:r>
            <a:r>
              <a:rPr lang="en-US" altLang="zh-TW" dirty="0" smtClean="0"/>
              <a:t>representation </a:t>
            </a:r>
            <a:r>
              <a:rPr lang="en-US" altLang="zh-TW" dirty="0"/>
              <a:t>as a whole. The architecture used is not recurrent </a:t>
            </a:r>
            <a:endParaRPr lang="en-US" altLang="zh-TW" dirty="0" smtClean="0"/>
          </a:p>
          <a:p>
            <a:pPr marL="0" indent="0">
              <a:buNone/>
            </a:pPr>
            <a:r>
              <a:rPr lang="en-US" altLang="zh-TW" dirty="0" smtClean="0"/>
              <a:t>Time Step (Time Slice</a:t>
            </a:r>
            <a:r>
              <a:rPr lang="en-US" altLang="zh-TW" dirty="0"/>
              <a:t>) </a:t>
            </a:r>
            <a:endParaRPr lang="en-US" altLang="zh-TW" dirty="0" smtClean="0"/>
          </a:p>
          <a:p>
            <a:pPr marL="457200" lvl="1" indent="0">
              <a:buNone/>
            </a:pPr>
            <a:r>
              <a:rPr lang="en-US" altLang="zh-TW" dirty="0"/>
              <a:t>The granularity of processing by the deep network architecture is a time step. Note that the </a:t>
            </a:r>
            <a:r>
              <a:rPr lang="en-US" altLang="zh-TW" i="1" dirty="0"/>
              <a:t>time slice </a:t>
            </a:r>
            <a:r>
              <a:rPr lang="en-US" altLang="zh-TW" dirty="0"/>
              <a:t>is usually set to the </a:t>
            </a:r>
            <a:r>
              <a:rPr lang="en-US" altLang="zh-TW" i="1" dirty="0"/>
              <a:t>shortest note </a:t>
            </a:r>
            <a:r>
              <a:rPr lang="en-US" altLang="zh-TW" i="1" dirty="0" smtClean="0"/>
              <a:t>duration</a:t>
            </a:r>
          </a:p>
          <a:p>
            <a:pPr marL="0" indent="0">
              <a:buNone/>
            </a:pPr>
            <a:r>
              <a:rPr lang="en-US" altLang="zh-TW" dirty="0" smtClean="0"/>
              <a:t>Note Step</a:t>
            </a:r>
          </a:p>
          <a:p>
            <a:pPr marL="457200" lvl="1" indent="0">
              <a:buNone/>
            </a:pPr>
            <a:r>
              <a:rPr lang="en-US" altLang="zh-TW" dirty="0"/>
              <a:t>T</a:t>
            </a:r>
            <a:r>
              <a:rPr lang="en-US" altLang="zh-TW" dirty="0" smtClean="0"/>
              <a:t>here </a:t>
            </a:r>
            <a:r>
              <a:rPr lang="en-US" altLang="zh-TW" dirty="0"/>
              <a:t>is no fixed time step. The granularity of processing by the deep network architecture is a note. </a:t>
            </a:r>
          </a:p>
          <a:p>
            <a:pPr marL="457200" lvl="1" indent="0">
              <a:buNone/>
            </a:pPr>
            <a:endParaRPr kumimoji="1" lang="en-US" altLang="zh-TW" dirty="0" smtClean="0"/>
          </a:p>
        </p:txBody>
      </p:sp>
    </p:spTree>
    <p:extLst>
      <p:ext uri="{BB962C8B-B14F-4D97-AF65-F5344CB8AC3E}">
        <p14:creationId xmlns:p14="http://schemas.microsoft.com/office/powerpoint/2010/main" val="508471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smtClean="0"/>
              <a:t>DataSet</a:t>
            </a:r>
            <a:endParaRPr kumimoji="1" lang="zh-TW" altLang="en-US" dirty="0"/>
          </a:p>
        </p:txBody>
      </p:sp>
      <p:sp>
        <p:nvSpPr>
          <p:cNvPr id="3" name="內容版面配置區 2"/>
          <p:cNvSpPr>
            <a:spLocks noGrp="1"/>
          </p:cNvSpPr>
          <p:nvPr>
            <p:ph idx="1"/>
          </p:nvPr>
        </p:nvSpPr>
        <p:spPr/>
        <p:txBody>
          <a:bodyPr/>
          <a:lstStyle/>
          <a:p>
            <a:r>
              <a:rPr lang="en-US" altLang="zh-TW" dirty="0"/>
              <a:t>Piano-</a:t>
            </a:r>
            <a:r>
              <a:rPr lang="en-US" altLang="zh-TW" dirty="0" err="1"/>
              <a:t>midi.de</a:t>
            </a:r>
            <a:r>
              <a:rPr lang="en-US" altLang="zh-TW" dirty="0"/>
              <a:t>: classical piano pieces (</a:t>
            </a:r>
            <a:r>
              <a:rPr lang="en-US" altLang="zh-TW" b="1" dirty="0">
                <a:hlinkClick r:id="rId3"/>
              </a:rPr>
              <a:t>http://www.piano-midi.de/)</a:t>
            </a:r>
          </a:p>
          <a:p>
            <a:r>
              <a:rPr lang="en-US" altLang="zh-TW" dirty="0"/>
              <a:t>Nottingham : over 1000 folk tunes (</a:t>
            </a:r>
            <a:r>
              <a:rPr lang="en-US" altLang="zh-TW" b="1" dirty="0">
                <a:hlinkClick r:id="rId4"/>
              </a:rPr>
              <a:t>http://abc.sourceforge.net/NMD/)</a:t>
            </a:r>
          </a:p>
          <a:p>
            <a:r>
              <a:rPr lang="en-US" altLang="zh-TW" dirty="0" err="1"/>
              <a:t>MuseData</a:t>
            </a:r>
            <a:r>
              <a:rPr lang="en-US" altLang="zh-TW" dirty="0"/>
              <a:t>: electronic library of classical music scores (</a:t>
            </a:r>
            <a:r>
              <a:rPr lang="en-US" altLang="zh-TW" b="1" dirty="0">
                <a:hlinkClick r:id="rId5"/>
              </a:rPr>
              <a:t>http://musedata.stanford.edu/)</a:t>
            </a:r>
          </a:p>
          <a:p>
            <a:r>
              <a:rPr lang="en-US" altLang="zh-TW" dirty="0"/>
              <a:t>JSB Chorales: set of four-part harmonized chorales (</a:t>
            </a:r>
            <a:r>
              <a:rPr lang="en-US" altLang="zh-TW" b="1" dirty="0">
                <a:hlinkClick r:id="rId6"/>
              </a:rPr>
              <a:t>http://www.jsbchorales.net/index.shtml)</a:t>
            </a:r>
          </a:p>
          <a:p>
            <a:r>
              <a:rPr lang="en-US" altLang="zh-TW" dirty="0"/>
              <a:t>FMA: A Dataset For Music Analysis (</a:t>
            </a:r>
            <a:r>
              <a:rPr lang="en-US" altLang="zh-TW" b="1" dirty="0">
                <a:hlinkClick r:id="rId7"/>
              </a:rPr>
              <a:t>https://github.com/mdeff/fma)</a:t>
            </a:r>
            <a:endParaRPr kumimoji="1" lang="zh-TW" altLang="en-US" dirty="0"/>
          </a:p>
        </p:txBody>
      </p:sp>
      <p:sp>
        <p:nvSpPr>
          <p:cNvPr id="4" name="文字方塊 3"/>
          <p:cNvSpPr txBox="1"/>
          <p:nvPr/>
        </p:nvSpPr>
        <p:spPr>
          <a:xfrm>
            <a:off x="1628775" y="6311900"/>
            <a:ext cx="3394327" cy="369332"/>
          </a:xfrm>
          <a:prstGeom prst="rect">
            <a:avLst/>
          </a:prstGeom>
          <a:noFill/>
        </p:spPr>
        <p:txBody>
          <a:bodyPr wrap="none" rtlCol="0">
            <a:spAutoFit/>
          </a:bodyPr>
          <a:lstStyle/>
          <a:p>
            <a:r>
              <a:rPr kumimoji="1" lang="en-US" altLang="zh-TW" dirty="0" smtClean="0"/>
              <a:t>http://</a:t>
            </a:r>
            <a:r>
              <a:rPr kumimoji="1" lang="en-US" altLang="zh-TW" dirty="0" err="1" smtClean="0"/>
              <a:t>deeplearning.net</a:t>
            </a:r>
            <a:r>
              <a:rPr kumimoji="1" lang="en-US" altLang="zh-TW" dirty="0" smtClean="0"/>
              <a:t>/datasets/</a:t>
            </a:r>
            <a:endParaRPr kumimoji="1" lang="zh-TW" altLang="en-US" dirty="0"/>
          </a:p>
        </p:txBody>
      </p:sp>
    </p:spTree>
    <p:extLst>
      <p:ext uri="{BB962C8B-B14F-4D97-AF65-F5344CB8AC3E}">
        <p14:creationId xmlns:p14="http://schemas.microsoft.com/office/powerpoint/2010/main" val="1256695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Chapter5 - Architecture</a:t>
            </a:r>
            <a:endParaRPr kumimoji="1" lang="zh-TW" altLang="en-US" dirty="0"/>
          </a:p>
        </p:txBody>
      </p:sp>
      <p:sp>
        <p:nvSpPr>
          <p:cNvPr id="3" name="內容版面配置區 2"/>
          <p:cNvSpPr>
            <a:spLocks noGrp="1"/>
          </p:cNvSpPr>
          <p:nvPr>
            <p:ph idx="1"/>
          </p:nvPr>
        </p:nvSpPr>
        <p:spPr>
          <a:xfrm>
            <a:off x="838200" y="1825624"/>
            <a:ext cx="10515600" cy="5032375"/>
          </a:xfrm>
        </p:spPr>
        <p:txBody>
          <a:bodyPr/>
          <a:lstStyle/>
          <a:p>
            <a:r>
              <a:rPr lang="en-US" altLang="zh-TW" i="1" strike="sngStrike" dirty="0">
                <a:solidFill>
                  <a:schemeClr val="bg1">
                    <a:lumMod val="75000"/>
                  </a:schemeClr>
                </a:solidFill>
              </a:rPr>
              <a:t>Linear Regression </a:t>
            </a:r>
            <a:endParaRPr lang="en-US" altLang="zh-TW" strike="sngStrike" dirty="0" smtClean="0">
              <a:solidFill>
                <a:schemeClr val="bg1">
                  <a:lumMod val="75000"/>
                </a:schemeClr>
              </a:solidFill>
            </a:endParaRPr>
          </a:p>
          <a:p>
            <a:r>
              <a:rPr lang="en-US" altLang="zh-TW" strike="sngStrike" dirty="0">
                <a:solidFill>
                  <a:schemeClr val="bg1">
                    <a:lumMod val="75000"/>
                  </a:schemeClr>
                </a:solidFill>
              </a:rPr>
              <a:t>Basic Building Block </a:t>
            </a:r>
            <a:endParaRPr lang="en-US" altLang="zh-TW" strike="sngStrike" dirty="0" smtClean="0">
              <a:solidFill>
                <a:schemeClr val="bg1">
                  <a:lumMod val="75000"/>
                </a:schemeClr>
              </a:solidFill>
            </a:endParaRPr>
          </a:p>
          <a:p>
            <a:r>
              <a:rPr lang="en-US" altLang="zh-TW" dirty="0"/>
              <a:t>Basic Architectures </a:t>
            </a:r>
            <a:endParaRPr lang="en-US" altLang="zh-TW" dirty="0" smtClean="0"/>
          </a:p>
          <a:p>
            <a:pPr lvl="1"/>
            <a:r>
              <a:rPr lang="en-US" altLang="zh-TW" i="1" dirty="0" smtClean="0"/>
              <a:t>Multiple neural networks (</a:t>
            </a:r>
            <a:r>
              <a:rPr lang="en-US" altLang="zh-TW" i="1" dirty="0" err="1" smtClean="0"/>
              <a:t>Feedforward</a:t>
            </a:r>
            <a:r>
              <a:rPr lang="en-US" altLang="zh-TW" i="1" dirty="0" smtClean="0"/>
              <a:t>)</a:t>
            </a:r>
            <a:endParaRPr lang="en-US" altLang="zh-TW" dirty="0" smtClean="0"/>
          </a:p>
          <a:p>
            <a:pPr lvl="1"/>
            <a:r>
              <a:rPr lang="en-US" altLang="zh-TW" i="1" dirty="0" err="1" smtClean="0"/>
              <a:t>autoencoders</a:t>
            </a:r>
            <a:endParaRPr lang="en-US" altLang="zh-TW" dirty="0"/>
          </a:p>
          <a:p>
            <a:pPr lvl="1"/>
            <a:r>
              <a:rPr lang="en-US" altLang="zh-TW" i="1" dirty="0" smtClean="0"/>
              <a:t>restricted </a:t>
            </a:r>
            <a:r>
              <a:rPr lang="en-US" altLang="zh-TW" i="1" dirty="0"/>
              <a:t>Boltzmann machines (</a:t>
            </a:r>
            <a:r>
              <a:rPr lang="en-US" altLang="zh-TW" i="1" dirty="0" smtClean="0"/>
              <a:t>RBMs)</a:t>
            </a:r>
          </a:p>
          <a:p>
            <a:pPr lvl="1"/>
            <a:r>
              <a:rPr lang="en-US" altLang="zh-TW" i="1" dirty="0" smtClean="0"/>
              <a:t>recurrent </a:t>
            </a:r>
            <a:r>
              <a:rPr lang="en-US" altLang="zh-TW" i="1" dirty="0"/>
              <a:t>networks (RNNs) </a:t>
            </a:r>
            <a:endParaRPr lang="en-US" altLang="zh-TW" i="1" dirty="0" smtClean="0"/>
          </a:p>
          <a:p>
            <a:pPr lvl="1"/>
            <a:r>
              <a:rPr lang="en-US" altLang="zh-TW" i="1" dirty="0"/>
              <a:t>Conditioning </a:t>
            </a:r>
            <a:r>
              <a:rPr lang="en-US" altLang="zh-TW" dirty="0"/>
              <a:t>Architectural </a:t>
            </a:r>
            <a:r>
              <a:rPr lang="en-US" altLang="zh-TW" dirty="0" smtClean="0"/>
              <a:t>Pattern</a:t>
            </a:r>
          </a:p>
          <a:p>
            <a:pPr lvl="1"/>
            <a:r>
              <a:rPr lang="en-US" altLang="zh-TW" i="1" dirty="0"/>
              <a:t>Generative Adversarial Networks </a:t>
            </a:r>
            <a:r>
              <a:rPr lang="en-US" altLang="zh-TW" dirty="0" smtClean="0"/>
              <a:t> (GAN)</a:t>
            </a:r>
            <a:endParaRPr lang="zh-TW" altLang="en-US" dirty="0" smtClean="0"/>
          </a:p>
          <a:p>
            <a:pPr lvl="1"/>
            <a:r>
              <a:rPr lang="en-US" altLang="zh-TW" dirty="0"/>
              <a:t>Reinforcement Learning </a:t>
            </a:r>
          </a:p>
          <a:p>
            <a:pPr lvl="1"/>
            <a:endParaRPr lang="en-US" altLang="zh-TW" dirty="0" smtClean="0"/>
          </a:p>
          <a:p>
            <a:pPr lvl="1"/>
            <a:endParaRPr lang="en-US" altLang="zh-TW" dirty="0" smtClean="0"/>
          </a:p>
          <a:p>
            <a:pPr lvl="1"/>
            <a:endParaRPr lang="en-US" altLang="zh-TW" dirty="0" smtClean="0"/>
          </a:p>
          <a:p>
            <a:pPr lvl="1"/>
            <a:endParaRPr kumimoji="1" lang="zh-TW" altLang="en-US" dirty="0"/>
          </a:p>
        </p:txBody>
      </p:sp>
    </p:spTree>
    <p:extLst>
      <p:ext uri="{BB962C8B-B14F-4D97-AF65-F5344CB8AC3E}">
        <p14:creationId xmlns:p14="http://schemas.microsoft.com/office/powerpoint/2010/main" val="1131235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753" y="5136257"/>
            <a:ext cx="11028468" cy="1721743"/>
          </a:xfrm>
        </p:spPr>
      </p:pic>
      <p:sp>
        <p:nvSpPr>
          <p:cNvPr id="5" name="矩形 4"/>
          <p:cNvSpPr/>
          <p:nvPr/>
        </p:nvSpPr>
        <p:spPr>
          <a:xfrm>
            <a:off x="509337" y="1658382"/>
            <a:ext cx="10753725" cy="3477875"/>
          </a:xfrm>
          <a:prstGeom prst="rect">
            <a:avLst/>
          </a:prstGeom>
        </p:spPr>
        <p:txBody>
          <a:bodyPr wrap="square">
            <a:spAutoFit/>
          </a:bodyPr>
          <a:lstStyle/>
          <a:p>
            <a:r>
              <a:rPr lang="en-US" altLang="zh-TW" sz="2000" dirty="0">
                <a:latin typeface="NimbusRomNo9L" charset="0"/>
              </a:rPr>
              <a:t>three possible types of activation function for the output layer: </a:t>
            </a:r>
            <a:endParaRPr lang="en-US" altLang="zh-TW" sz="2000" dirty="0"/>
          </a:p>
          <a:p>
            <a:pPr>
              <a:buFont typeface="Arial" charset="0"/>
              <a:buChar char="•"/>
            </a:pPr>
            <a:r>
              <a:rPr lang="en-US" altLang="zh-TW" sz="2000" i="1" dirty="0">
                <a:latin typeface="NimbusRomNo9L" charset="0"/>
              </a:rPr>
              <a:t>identity </a:t>
            </a:r>
            <a:r>
              <a:rPr lang="en-US" altLang="zh-TW" sz="2000" dirty="0">
                <a:latin typeface="NimbusRomNo9L" charset="0"/>
              </a:rPr>
              <a:t>– This is the case for so-called </a:t>
            </a:r>
            <a:r>
              <a:rPr lang="en-US" altLang="zh-TW" sz="2000" i="1" dirty="0">
                <a:latin typeface="NimbusRomNo9L" charset="0"/>
              </a:rPr>
              <a:t>linear neural networks</a:t>
            </a:r>
            <a:r>
              <a:rPr lang="en-US" altLang="zh-TW" sz="2000" dirty="0">
                <a:latin typeface="NimbusRomNo9L" charset="0"/>
              </a:rPr>
              <a:t>, for a </a:t>
            </a:r>
            <a:r>
              <a:rPr lang="en-US" altLang="zh-TW" sz="2000" i="1" dirty="0">
                <a:latin typeface="NimbusRomNo9L" charset="0"/>
              </a:rPr>
              <a:t>prediction </a:t>
            </a:r>
            <a:r>
              <a:rPr lang="en-US" altLang="zh-TW" sz="2000" dirty="0">
                <a:latin typeface="NimbusRomNo9L" charset="0"/>
              </a:rPr>
              <a:t>task with output values being continuous. Therefore there is no non linear transformation at the last layer. </a:t>
            </a:r>
            <a:endParaRPr lang="en-US" altLang="zh-TW" sz="2000" dirty="0">
              <a:latin typeface="CMSY10" charset="0"/>
            </a:endParaRPr>
          </a:p>
          <a:p>
            <a:pPr>
              <a:buFont typeface="Arial" charset="0"/>
              <a:buChar char="•"/>
            </a:pPr>
            <a:r>
              <a:rPr lang="en-US" altLang="zh-TW" sz="2000" i="1" dirty="0">
                <a:latin typeface="NimbusRomNo9L" charset="0"/>
              </a:rPr>
              <a:t>sigmoid </a:t>
            </a:r>
            <a:r>
              <a:rPr lang="en-US" altLang="zh-TW" sz="2000" dirty="0">
                <a:latin typeface="NimbusRomNo9L" charset="0"/>
              </a:rPr>
              <a:t>– It is used for binary classification, as in </a:t>
            </a:r>
            <a:r>
              <a:rPr lang="en-US" altLang="zh-TW" sz="2000" i="1" dirty="0">
                <a:latin typeface="NimbusRomNo9L" charset="0"/>
              </a:rPr>
              <a:t>logistic regression</a:t>
            </a:r>
            <a:r>
              <a:rPr lang="en-US" altLang="zh-TW" sz="2000" dirty="0">
                <a:latin typeface="NimbusRomNo9L" charset="0"/>
              </a:rPr>
              <a:t>13 (which is indeed equivalent to linear regression with the addition of the sigmoid as activation function)14. The sigmoid function (usually written </a:t>
            </a:r>
            <a:r>
              <a:rPr lang="en-US" altLang="zh-TW" sz="2000" dirty="0">
                <a:latin typeface="StandardSymL" charset="0"/>
              </a:rPr>
              <a:t>s</a:t>
            </a:r>
            <a:r>
              <a:rPr lang="en-US" altLang="zh-TW" sz="2000" dirty="0">
                <a:latin typeface="NimbusRomNo9L" charset="0"/>
              </a:rPr>
              <a:t>) is defined at Equation 5.3 and is displayed at Figure 5.10. </a:t>
            </a:r>
            <a:endParaRPr lang="en-US" altLang="zh-TW" sz="2000" dirty="0">
              <a:latin typeface="CMSY10" charset="0"/>
            </a:endParaRPr>
          </a:p>
          <a:p>
            <a:pPr>
              <a:buFont typeface="Arial" charset="0"/>
              <a:buChar char="•"/>
            </a:pPr>
            <a:r>
              <a:rPr lang="en-US" altLang="zh-TW" sz="2000" dirty="0">
                <a:latin typeface="CMSY10" charset="0"/>
              </a:rPr>
              <a:t>• </a:t>
            </a:r>
            <a:r>
              <a:rPr lang="en-US" altLang="zh-TW" sz="2000" i="1" dirty="0" err="1">
                <a:latin typeface="NimbusRomNo9L" charset="0"/>
              </a:rPr>
              <a:t>softmax</a:t>
            </a:r>
            <a:r>
              <a:rPr lang="en-US" altLang="zh-TW" sz="2000" i="1" dirty="0">
                <a:latin typeface="NimbusRomNo9L" charset="0"/>
              </a:rPr>
              <a:t> </a:t>
            </a:r>
            <a:r>
              <a:rPr lang="en-US" altLang="zh-TW" sz="2000" dirty="0">
                <a:latin typeface="NimbusRomNo9L" charset="0"/>
              </a:rPr>
              <a:t>function15 – This is the most common approach for a classification task with more than two classes, and also for a prediction task with a discrete value (as for in- stance to predict the pitch of a note), where a one-hot encoding is generally used (see Section 4.4.5). Indeed, this is a reformulation of a prediction (regression) task for a single value as a classification between different possible discrete values. </a:t>
            </a:r>
            <a:endParaRPr lang="en-US" altLang="zh-TW" sz="2000" dirty="0">
              <a:effectLst/>
              <a:latin typeface="CMSY10" charset="0"/>
            </a:endParaRPr>
          </a:p>
        </p:txBody>
      </p:sp>
      <p:sp>
        <p:nvSpPr>
          <p:cNvPr id="6" name="文字方塊 5"/>
          <p:cNvSpPr txBox="1"/>
          <p:nvPr/>
        </p:nvSpPr>
        <p:spPr>
          <a:xfrm>
            <a:off x="1985963" y="785813"/>
            <a:ext cx="1584921" cy="369332"/>
          </a:xfrm>
          <a:prstGeom prst="rect">
            <a:avLst/>
          </a:prstGeom>
          <a:noFill/>
        </p:spPr>
        <p:txBody>
          <a:bodyPr wrap="none" rtlCol="0">
            <a:spAutoFit/>
          </a:bodyPr>
          <a:lstStyle/>
          <a:p>
            <a:r>
              <a:rPr kumimoji="1" lang="zh-TW" altLang="en-US" dirty="0" smtClean="0"/>
              <a:t>中間都是</a:t>
            </a:r>
            <a:r>
              <a:rPr kumimoji="1" lang="en-US" altLang="zh-TW" dirty="0" err="1" smtClean="0"/>
              <a:t>ReLU</a:t>
            </a:r>
            <a:endParaRPr kumimoji="1" lang="zh-TW" altLang="en-US" dirty="0"/>
          </a:p>
        </p:txBody>
      </p:sp>
    </p:spTree>
    <p:extLst>
      <p:ext uri="{BB962C8B-B14F-4D97-AF65-F5344CB8AC3E}">
        <p14:creationId xmlns:p14="http://schemas.microsoft.com/office/powerpoint/2010/main" val="736865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Folded &amp; Unfolded RNN</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0801"/>
            <a:ext cx="7755666" cy="3992562"/>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32" y="3898901"/>
            <a:ext cx="6386917" cy="3078254"/>
          </a:xfrm>
          <a:prstGeom prst="rect">
            <a:avLst/>
          </a:prstGeom>
        </p:spPr>
      </p:pic>
    </p:spTree>
    <p:extLst>
      <p:ext uri="{BB962C8B-B14F-4D97-AF65-F5344CB8AC3E}">
        <p14:creationId xmlns:p14="http://schemas.microsoft.com/office/powerpoint/2010/main" val="1896334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Outline</a:t>
            </a:r>
            <a:endParaRPr kumimoji="1" lang="zh-TW" altLang="en-US" dirty="0"/>
          </a:p>
        </p:txBody>
      </p:sp>
      <p:sp>
        <p:nvSpPr>
          <p:cNvPr id="3" name="內容版面配置區 2"/>
          <p:cNvSpPr>
            <a:spLocks noGrp="1"/>
          </p:cNvSpPr>
          <p:nvPr>
            <p:ph idx="1"/>
          </p:nvPr>
        </p:nvSpPr>
        <p:spPr>
          <a:xfrm>
            <a:off x="1617688" y="1510806"/>
            <a:ext cx="6521972" cy="5167312"/>
          </a:xfrm>
        </p:spPr>
        <p:txBody>
          <a:bodyPr>
            <a:noAutofit/>
          </a:bodyPr>
          <a:lstStyle/>
          <a:p>
            <a:r>
              <a:rPr kumimoji="1" lang="en-US" altLang="zh-TW" sz="3200" dirty="0" smtClean="0"/>
              <a:t>Ch2   – Method</a:t>
            </a:r>
          </a:p>
          <a:p>
            <a:endParaRPr kumimoji="1" lang="en-US" altLang="zh-TW" sz="3200" dirty="0" smtClean="0"/>
          </a:p>
          <a:p>
            <a:r>
              <a:rPr kumimoji="1" lang="en-US" altLang="zh-TW" sz="3200" dirty="0" smtClean="0"/>
              <a:t>Ch3   – Objective</a:t>
            </a:r>
            <a:endParaRPr kumimoji="1" lang="en-US" altLang="zh-TW" sz="3200" dirty="0"/>
          </a:p>
          <a:p>
            <a:endParaRPr kumimoji="1" lang="en-US" altLang="zh-TW" sz="3200" dirty="0" smtClean="0"/>
          </a:p>
          <a:p>
            <a:r>
              <a:rPr kumimoji="1" lang="en-US" altLang="zh-TW" sz="3200" dirty="0" smtClean="0"/>
              <a:t>Ch4   – Representation</a:t>
            </a:r>
            <a:endParaRPr kumimoji="1" lang="en-US" altLang="zh-TW" sz="3200" dirty="0"/>
          </a:p>
          <a:p>
            <a:endParaRPr kumimoji="1" lang="en-US" altLang="zh-TW" sz="3200" dirty="0" smtClean="0"/>
          </a:p>
          <a:p>
            <a:r>
              <a:rPr kumimoji="1" lang="en-US" altLang="zh-TW" sz="3200" dirty="0" smtClean="0"/>
              <a:t>Ch5   – Architecture</a:t>
            </a:r>
          </a:p>
          <a:p>
            <a:endParaRPr kumimoji="1" lang="en-US" altLang="zh-TW" sz="3200" dirty="0" smtClean="0"/>
          </a:p>
          <a:p>
            <a:r>
              <a:rPr kumimoji="1" lang="en-US" altLang="zh-TW" sz="3200" dirty="0" smtClean="0"/>
              <a:t>Ch6   – </a:t>
            </a:r>
            <a:r>
              <a:rPr kumimoji="1" lang="en-US" altLang="zh-TW" sz="3200" strike="sngStrike" dirty="0" smtClean="0"/>
              <a:t>Strategy</a:t>
            </a:r>
          </a:p>
        </p:txBody>
      </p:sp>
      <p:sp>
        <p:nvSpPr>
          <p:cNvPr id="4" name="矩形 3"/>
          <p:cNvSpPr/>
          <p:nvPr/>
        </p:nvSpPr>
        <p:spPr>
          <a:xfrm>
            <a:off x="6096000" y="1507605"/>
            <a:ext cx="6096000" cy="5107039"/>
          </a:xfrm>
          <a:prstGeom prst="rect">
            <a:avLst/>
          </a:prstGeom>
        </p:spPr>
        <p:txBody>
          <a:bodyPr>
            <a:spAutoFit/>
          </a:bodyPr>
          <a:lstStyle/>
          <a:p>
            <a:pPr marL="228600" lvl="0" indent="-228600">
              <a:lnSpc>
                <a:spcPct val="90000"/>
              </a:lnSpc>
              <a:spcBef>
                <a:spcPts val="1000"/>
              </a:spcBef>
              <a:buFont typeface="Arial"/>
              <a:buChar char="•"/>
            </a:pPr>
            <a:r>
              <a:rPr kumimoji="1" lang="en-US" altLang="zh-TW" sz="3200" dirty="0" smtClean="0">
                <a:solidFill>
                  <a:prstClr val="black"/>
                </a:solidFill>
              </a:rPr>
              <a:t>Ch7   </a:t>
            </a:r>
            <a:r>
              <a:rPr kumimoji="1" lang="en-US" altLang="zh-TW" sz="3200" dirty="0">
                <a:solidFill>
                  <a:prstClr val="black"/>
                </a:solidFill>
              </a:rPr>
              <a:t>– </a:t>
            </a:r>
            <a:r>
              <a:rPr kumimoji="1" lang="en-US" altLang="zh-TW" sz="3200" dirty="0" smtClean="0">
                <a:solidFill>
                  <a:prstClr val="black"/>
                </a:solidFill>
              </a:rPr>
              <a:t>System</a:t>
            </a:r>
          </a:p>
          <a:p>
            <a:pPr marL="228600" lvl="0" indent="-228600">
              <a:lnSpc>
                <a:spcPct val="90000"/>
              </a:lnSpc>
              <a:spcBef>
                <a:spcPts val="1000"/>
              </a:spcBef>
              <a:buFont typeface="Arial"/>
              <a:buChar char="•"/>
            </a:pPr>
            <a:endParaRPr kumimoji="1" lang="en-US" altLang="zh-TW" sz="3200" dirty="0">
              <a:solidFill>
                <a:prstClr val="black"/>
              </a:solidFill>
            </a:endParaRPr>
          </a:p>
          <a:p>
            <a:pPr marL="228600" lvl="0" indent="-228600">
              <a:lnSpc>
                <a:spcPct val="90000"/>
              </a:lnSpc>
              <a:spcBef>
                <a:spcPts val="1000"/>
              </a:spcBef>
              <a:buFont typeface="Arial"/>
              <a:buChar char="•"/>
            </a:pPr>
            <a:r>
              <a:rPr kumimoji="1" lang="en-US" altLang="zh-TW" sz="3200" dirty="0">
                <a:solidFill>
                  <a:prstClr val="black"/>
                </a:solidFill>
              </a:rPr>
              <a:t>Ch8   – </a:t>
            </a:r>
            <a:r>
              <a:rPr kumimoji="1" lang="en-US" altLang="zh-TW" sz="3200" dirty="0" smtClean="0">
                <a:solidFill>
                  <a:prstClr val="black"/>
                </a:solidFill>
              </a:rPr>
              <a:t>Analysis</a:t>
            </a:r>
          </a:p>
          <a:p>
            <a:pPr marL="228600" lvl="0" indent="-228600">
              <a:lnSpc>
                <a:spcPct val="90000"/>
              </a:lnSpc>
              <a:spcBef>
                <a:spcPts val="1000"/>
              </a:spcBef>
              <a:buFont typeface="Arial"/>
              <a:buChar char="•"/>
            </a:pPr>
            <a:endParaRPr kumimoji="1" lang="en-US" altLang="zh-TW" sz="3200" dirty="0">
              <a:solidFill>
                <a:prstClr val="black"/>
              </a:solidFill>
            </a:endParaRPr>
          </a:p>
          <a:p>
            <a:pPr marL="228600" lvl="0" indent="-228600">
              <a:lnSpc>
                <a:spcPct val="90000"/>
              </a:lnSpc>
              <a:spcBef>
                <a:spcPts val="1000"/>
              </a:spcBef>
              <a:buFont typeface="Arial"/>
              <a:buChar char="•"/>
            </a:pPr>
            <a:r>
              <a:rPr kumimoji="1" lang="en-US" altLang="zh-TW" sz="3200" dirty="0">
                <a:solidFill>
                  <a:prstClr val="black"/>
                </a:solidFill>
              </a:rPr>
              <a:t>Ch9   – </a:t>
            </a:r>
            <a:r>
              <a:rPr kumimoji="1" lang="en-US" altLang="zh-TW" sz="3200" strike="sngStrike" dirty="0">
                <a:solidFill>
                  <a:prstClr val="black"/>
                </a:solidFill>
              </a:rPr>
              <a:t>Other </a:t>
            </a:r>
            <a:r>
              <a:rPr kumimoji="1" lang="en-US" altLang="zh-TW" sz="3200" strike="sngStrike" dirty="0" smtClean="0">
                <a:solidFill>
                  <a:prstClr val="black"/>
                </a:solidFill>
              </a:rPr>
              <a:t>source</a:t>
            </a:r>
          </a:p>
          <a:p>
            <a:pPr marL="228600" lvl="0" indent="-228600">
              <a:lnSpc>
                <a:spcPct val="90000"/>
              </a:lnSpc>
              <a:spcBef>
                <a:spcPts val="1000"/>
              </a:spcBef>
              <a:buFont typeface="Arial"/>
              <a:buChar char="•"/>
            </a:pPr>
            <a:endParaRPr kumimoji="1" lang="en-US" altLang="zh-TW" sz="3200" dirty="0">
              <a:solidFill>
                <a:prstClr val="black"/>
              </a:solidFill>
            </a:endParaRPr>
          </a:p>
          <a:p>
            <a:pPr marL="228600" lvl="0" indent="-228600">
              <a:lnSpc>
                <a:spcPct val="90000"/>
              </a:lnSpc>
              <a:spcBef>
                <a:spcPts val="1000"/>
              </a:spcBef>
              <a:buFont typeface="Arial"/>
              <a:buChar char="•"/>
            </a:pPr>
            <a:r>
              <a:rPr kumimoji="1" lang="en-US" altLang="zh-TW" sz="3200" dirty="0">
                <a:solidFill>
                  <a:prstClr val="black"/>
                </a:solidFill>
              </a:rPr>
              <a:t>Ch10 – </a:t>
            </a:r>
            <a:r>
              <a:rPr kumimoji="1" lang="en-US" altLang="zh-TW" sz="3200" dirty="0" smtClean="0">
                <a:solidFill>
                  <a:prstClr val="black"/>
                </a:solidFill>
              </a:rPr>
              <a:t>Discussion</a:t>
            </a:r>
          </a:p>
          <a:p>
            <a:pPr marL="228600" lvl="0" indent="-228600">
              <a:lnSpc>
                <a:spcPct val="90000"/>
              </a:lnSpc>
              <a:spcBef>
                <a:spcPts val="1000"/>
              </a:spcBef>
              <a:buFont typeface="Arial"/>
              <a:buChar char="•"/>
            </a:pPr>
            <a:endParaRPr kumimoji="1" lang="en-US" altLang="zh-TW" sz="3200" dirty="0" smtClean="0">
              <a:solidFill>
                <a:prstClr val="black"/>
              </a:solidFill>
            </a:endParaRPr>
          </a:p>
          <a:p>
            <a:pPr marL="228600" lvl="0" indent="-228600">
              <a:lnSpc>
                <a:spcPct val="90000"/>
              </a:lnSpc>
              <a:spcBef>
                <a:spcPts val="1000"/>
              </a:spcBef>
              <a:buFont typeface="Arial"/>
              <a:buChar char="•"/>
            </a:pPr>
            <a:r>
              <a:rPr kumimoji="1" lang="en-US" altLang="zh-TW" sz="3200" dirty="0" smtClean="0">
                <a:solidFill>
                  <a:prstClr val="black"/>
                </a:solidFill>
              </a:rPr>
              <a:t>Future work</a:t>
            </a:r>
            <a:endParaRPr kumimoji="1" lang="en-US" altLang="zh-TW" sz="3200" dirty="0">
              <a:solidFill>
                <a:prstClr val="black"/>
              </a:solidFill>
            </a:endParaRPr>
          </a:p>
        </p:txBody>
      </p:sp>
    </p:spTree>
    <p:extLst>
      <p:ext uri="{BB962C8B-B14F-4D97-AF65-F5344CB8AC3E}">
        <p14:creationId xmlns:p14="http://schemas.microsoft.com/office/powerpoint/2010/main" val="780752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smtClean="0"/>
              <a:t>Autoencoder</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586" y="2048813"/>
            <a:ext cx="4659451" cy="4247733"/>
          </a:xfrm>
        </p:spPr>
      </p:pic>
      <p:sp>
        <p:nvSpPr>
          <p:cNvPr id="5" name="文字方塊 4"/>
          <p:cNvSpPr txBox="1"/>
          <p:nvPr/>
        </p:nvSpPr>
        <p:spPr>
          <a:xfrm>
            <a:off x="1497770" y="1507143"/>
            <a:ext cx="10694230" cy="492443"/>
          </a:xfrm>
          <a:prstGeom prst="rect">
            <a:avLst/>
          </a:prstGeom>
          <a:noFill/>
        </p:spPr>
        <p:txBody>
          <a:bodyPr wrap="square" rtlCol="0">
            <a:spAutoFit/>
          </a:bodyPr>
          <a:lstStyle/>
          <a:p>
            <a:r>
              <a:rPr lang="en-US" altLang="zh-TW" sz="2600" dirty="0"/>
              <a:t>the hidden layer has often fewer nodes than the input </a:t>
            </a:r>
            <a:r>
              <a:rPr lang="en-US" altLang="zh-TW" sz="2600"/>
              <a:t>layer </a:t>
            </a:r>
            <a:endParaRPr lang="en-US" altLang="zh-TW" sz="2600" dirty="0"/>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792" y="2308484"/>
            <a:ext cx="6359909" cy="3988062"/>
          </a:xfrm>
          <a:prstGeom prst="rect">
            <a:avLst/>
          </a:prstGeom>
        </p:spPr>
      </p:pic>
      <p:sp>
        <p:nvSpPr>
          <p:cNvPr id="8" name="文字方塊 7"/>
          <p:cNvSpPr txBox="1"/>
          <p:nvPr/>
        </p:nvSpPr>
        <p:spPr>
          <a:xfrm>
            <a:off x="2266204" y="6285339"/>
            <a:ext cx="1386213" cy="369332"/>
          </a:xfrm>
          <a:prstGeom prst="rect">
            <a:avLst/>
          </a:prstGeom>
          <a:noFill/>
        </p:spPr>
        <p:txBody>
          <a:bodyPr wrap="none" rtlCol="0">
            <a:spAutoFit/>
          </a:bodyPr>
          <a:lstStyle/>
          <a:p>
            <a:r>
              <a:rPr kumimoji="1" lang="en-US" altLang="zh-TW" smtClean="0"/>
              <a:t>autoencoder</a:t>
            </a:r>
            <a:endParaRPr kumimoji="1" lang="zh-TW" altLang="en-US" dirty="0"/>
          </a:p>
        </p:txBody>
      </p:sp>
      <p:sp>
        <p:nvSpPr>
          <p:cNvPr id="9" name="文字方塊 8"/>
          <p:cNvSpPr txBox="1"/>
          <p:nvPr/>
        </p:nvSpPr>
        <p:spPr>
          <a:xfrm>
            <a:off x="7762969" y="6111880"/>
            <a:ext cx="2161554" cy="369332"/>
          </a:xfrm>
          <a:prstGeom prst="rect">
            <a:avLst/>
          </a:prstGeom>
          <a:noFill/>
        </p:spPr>
        <p:txBody>
          <a:bodyPr wrap="none" rtlCol="0">
            <a:spAutoFit/>
          </a:bodyPr>
          <a:lstStyle/>
          <a:p>
            <a:r>
              <a:rPr kumimoji="1" lang="en-US" altLang="zh-TW" dirty="0" smtClean="0"/>
              <a:t>Stacked </a:t>
            </a:r>
            <a:r>
              <a:rPr kumimoji="1" lang="en-US" altLang="zh-TW" dirty="0" err="1" smtClean="0"/>
              <a:t>autoencoder</a:t>
            </a:r>
            <a:endParaRPr kumimoji="1" lang="zh-TW" altLang="en-US" dirty="0"/>
          </a:p>
        </p:txBody>
      </p:sp>
    </p:spTree>
    <p:extLst>
      <p:ext uri="{BB962C8B-B14F-4D97-AF65-F5344CB8AC3E}">
        <p14:creationId xmlns:p14="http://schemas.microsoft.com/office/powerpoint/2010/main" val="107688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RBM (</a:t>
            </a:r>
            <a:r>
              <a:rPr lang="en-US" altLang="zh-TW" i="1" dirty="0" smtClean="0"/>
              <a:t>Restricted </a:t>
            </a:r>
            <a:r>
              <a:rPr lang="en-US" altLang="zh-TW" i="1" dirty="0"/>
              <a:t>Boltzmann Machine </a:t>
            </a:r>
            <a:r>
              <a:rPr kumimoji="1" lang="en-US" altLang="zh-TW" dirty="0" smtClean="0"/>
              <a:t>)</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2579" y="1709490"/>
            <a:ext cx="3148463" cy="4351338"/>
          </a:xfrm>
        </p:spPr>
      </p:pic>
      <p:sp>
        <p:nvSpPr>
          <p:cNvPr id="6" name="文字方塊 5"/>
          <p:cNvSpPr txBox="1"/>
          <p:nvPr/>
        </p:nvSpPr>
        <p:spPr>
          <a:xfrm>
            <a:off x="838200" y="2488978"/>
            <a:ext cx="8007064" cy="2062103"/>
          </a:xfrm>
          <a:prstGeom prst="rect">
            <a:avLst/>
          </a:prstGeom>
          <a:noFill/>
        </p:spPr>
        <p:txBody>
          <a:bodyPr wrap="none" rtlCol="0">
            <a:spAutoFit/>
          </a:bodyPr>
          <a:lstStyle/>
          <a:p>
            <a:r>
              <a:rPr lang="en-US" altLang="zh-TW" sz="2800" dirty="0" smtClean="0"/>
              <a:t>Similarity with an </a:t>
            </a:r>
            <a:r>
              <a:rPr lang="en-US" altLang="zh-TW" sz="2800" dirty="0" err="1"/>
              <a:t>autoencoder</a:t>
            </a:r>
            <a:r>
              <a:rPr lang="en-US" altLang="zh-TW" sz="2800" dirty="0"/>
              <a:t>. T</a:t>
            </a:r>
            <a:r>
              <a:rPr lang="en-US" altLang="zh-TW" sz="2800" dirty="0" smtClean="0"/>
              <a:t>wo </a:t>
            </a:r>
            <a:r>
              <a:rPr lang="en-US" altLang="zh-TW" sz="2800" dirty="0"/>
              <a:t>differences: </a:t>
            </a:r>
          </a:p>
          <a:p>
            <a:r>
              <a:rPr kumimoji="1" lang="en-US" altLang="zh-TW" sz="2800" dirty="0" smtClean="0"/>
              <a:t>	</a:t>
            </a:r>
          </a:p>
          <a:p>
            <a:r>
              <a:rPr kumimoji="1" lang="en-US" altLang="zh-TW" sz="2800" dirty="0"/>
              <a:t>	</a:t>
            </a:r>
            <a:r>
              <a:rPr kumimoji="1" lang="en-US" altLang="zh-TW" sz="2200" dirty="0" smtClean="0"/>
              <a:t>1. </a:t>
            </a:r>
            <a:r>
              <a:rPr lang="en-US" altLang="zh-TW" sz="2200" i="1" dirty="0" smtClean="0"/>
              <a:t>no </a:t>
            </a:r>
            <a:r>
              <a:rPr lang="en-US" altLang="zh-TW" sz="2200" i="1" dirty="0" err="1"/>
              <a:t>ouput</a:t>
            </a:r>
            <a:r>
              <a:rPr lang="en-US" altLang="zh-TW" sz="2200" i="1" dirty="0"/>
              <a:t> </a:t>
            </a:r>
            <a:r>
              <a:rPr lang="en-US" altLang="zh-TW" sz="2200" dirty="0"/>
              <a:t>– the input acting also as the output </a:t>
            </a:r>
            <a:endParaRPr lang="en-US" altLang="zh-TW" sz="2200" dirty="0" smtClean="0"/>
          </a:p>
          <a:p>
            <a:endParaRPr lang="en-US" altLang="zh-TW" sz="2200" dirty="0"/>
          </a:p>
          <a:p>
            <a:r>
              <a:rPr kumimoji="1" lang="en-US" altLang="zh-TW" sz="2200" dirty="0" smtClean="0"/>
              <a:t>	2. </a:t>
            </a:r>
            <a:r>
              <a:rPr lang="en-US" altLang="zh-TW" sz="2200" i="1" dirty="0" smtClean="0"/>
              <a:t>stochastic </a:t>
            </a:r>
            <a:r>
              <a:rPr lang="en-US" altLang="zh-TW" sz="2200" dirty="0" smtClean="0"/>
              <a:t>(opposed </a:t>
            </a:r>
            <a:r>
              <a:rPr lang="en-US" altLang="zh-TW" sz="2200" dirty="0"/>
              <a:t>to neural networks </a:t>
            </a:r>
            <a:r>
              <a:rPr lang="en-US" altLang="zh-TW" sz="2200" dirty="0" smtClean="0"/>
              <a:t>and </a:t>
            </a:r>
            <a:r>
              <a:rPr lang="en-US" altLang="zh-TW" sz="2200" dirty="0" err="1" smtClean="0"/>
              <a:t>autoencoders</a:t>
            </a:r>
            <a:endParaRPr lang="en-US" altLang="zh-TW" sz="2200" dirty="0" smtClean="0"/>
          </a:p>
        </p:txBody>
      </p:sp>
    </p:spTree>
    <p:extLst>
      <p:ext uri="{BB962C8B-B14F-4D97-AF65-F5344CB8AC3E}">
        <p14:creationId xmlns:p14="http://schemas.microsoft.com/office/powerpoint/2010/main" val="122361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Conditioning </a:t>
            </a:r>
            <a:r>
              <a:rPr lang="en-US" altLang="zh-TW" dirty="0"/>
              <a:t>Architectural </a:t>
            </a:r>
            <a:r>
              <a:rPr lang="en-US" altLang="zh-TW" dirty="0" smtClean="0"/>
              <a:t>Pattern</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4751" y="1690688"/>
            <a:ext cx="7942497" cy="4046178"/>
          </a:xfrm>
        </p:spPr>
      </p:pic>
    </p:spTree>
    <p:extLst>
      <p:ext uri="{BB962C8B-B14F-4D97-AF65-F5344CB8AC3E}">
        <p14:creationId xmlns:p14="http://schemas.microsoft.com/office/powerpoint/2010/main" val="517796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34940" y="1245464"/>
            <a:ext cx="6240780" cy="4229176"/>
          </a:xfrm>
        </p:spPr>
      </p:pic>
      <p:sp>
        <p:nvSpPr>
          <p:cNvPr id="4" name="標題 3"/>
          <p:cNvSpPr>
            <a:spLocks noGrp="1"/>
          </p:cNvSpPr>
          <p:nvPr>
            <p:ph type="title"/>
          </p:nvPr>
        </p:nvSpPr>
        <p:spPr/>
        <p:txBody>
          <a:bodyPr/>
          <a:lstStyle/>
          <a:p>
            <a:r>
              <a:rPr kumimoji="1" lang="en-US" altLang="zh-TW" dirty="0" smtClean="0"/>
              <a:t>GAN(Generative Adversarial Networks)</a:t>
            </a:r>
            <a:endParaRPr kumimoji="1" lang="zh-TW" altLang="en-US" dirty="0"/>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53" y="4688518"/>
            <a:ext cx="6087515" cy="545476"/>
          </a:xfrm>
          <a:prstGeom prst="rect">
            <a:avLst/>
          </a:prstGeom>
        </p:spPr>
      </p:pic>
      <p:sp>
        <p:nvSpPr>
          <p:cNvPr id="7" name="文字方塊 6"/>
          <p:cNvSpPr txBox="1"/>
          <p:nvPr/>
        </p:nvSpPr>
        <p:spPr>
          <a:xfrm>
            <a:off x="628651" y="5380848"/>
            <a:ext cx="11272198" cy="1477328"/>
          </a:xfrm>
          <a:prstGeom prst="rect">
            <a:avLst/>
          </a:prstGeom>
          <a:noFill/>
        </p:spPr>
        <p:txBody>
          <a:bodyPr wrap="square" rtlCol="0">
            <a:spAutoFit/>
          </a:bodyPr>
          <a:lstStyle/>
          <a:p>
            <a:r>
              <a:rPr lang="en-US" altLang="zh-TW" i="1" dirty="0" smtClean="0"/>
              <a:t>V</a:t>
            </a:r>
            <a:r>
              <a:rPr lang="en-US" altLang="zh-TW" dirty="0" smtClean="0"/>
              <a:t>(</a:t>
            </a:r>
            <a:r>
              <a:rPr lang="en-US" altLang="zh-TW" i="1" dirty="0" smtClean="0"/>
              <a:t>G</a:t>
            </a:r>
            <a:r>
              <a:rPr lang="en-US" altLang="zh-TW" dirty="0" smtClean="0"/>
              <a:t>,</a:t>
            </a:r>
            <a:r>
              <a:rPr lang="en-US" altLang="zh-TW" i="1" dirty="0" smtClean="0"/>
              <a:t>D</a:t>
            </a:r>
            <a:r>
              <a:rPr lang="en-US" altLang="zh-TW" dirty="0" smtClean="0"/>
              <a:t>)is</a:t>
            </a:r>
            <a:r>
              <a:rPr lang="zh-TW" altLang="en-US" dirty="0" smtClean="0"/>
              <a:t> </a:t>
            </a:r>
            <a:r>
              <a:rPr lang="en-US" altLang="zh-TW" dirty="0" smtClean="0"/>
              <a:t>the</a:t>
            </a:r>
            <a:r>
              <a:rPr lang="zh-TW" altLang="en-US" dirty="0" smtClean="0"/>
              <a:t> </a:t>
            </a:r>
            <a:r>
              <a:rPr lang="en-US" altLang="zh-TW" dirty="0" smtClean="0"/>
              <a:t>objective,</a:t>
            </a:r>
            <a:r>
              <a:rPr lang="zh-TW" altLang="en-US" dirty="0" smtClean="0"/>
              <a:t> </a:t>
            </a:r>
            <a:r>
              <a:rPr lang="en-US" altLang="zh-TW" dirty="0" smtClean="0"/>
              <a:t>which</a:t>
            </a:r>
            <a:r>
              <a:rPr lang="zh-TW" altLang="en-US" dirty="0" smtClean="0"/>
              <a:t> </a:t>
            </a:r>
            <a:r>
              <a:rPr lang="en-US" altLang="zh-TW" dirty="0" smtClean="0"/>
              <a:t>D</a:t>
            </a:r>
            <a:r>
              <a:rPr lang="zh-TW" altLang="en-US" dirty="0" smtClean="0"/>
              <a:t> </a:t>
            </a:r>
            <a:r>
              <a:rPr lang="en-US" altLang="zh-TW" dirty="0" smtClean="0"/>
              <a:t>will</a:t>
            </a:r>
            <a:r>
              <a:rPr lang="zh-TW" altLang="en-US" dirty="0" smtClean="0"/>
              <a:t> </a:t>
            </a:r>
            <a:r>
              <a:rPr lang="en-US" altLang="zh-TW" dirty="0" smtClean="0"/>
              <a:t>try</a:t>
            </a:r>
            <a:r>
              <a:rPr lang="zh-TW" altLang="en-US" dirty="0" smtClean="0"/>
              <a:t> </a:t>
            </a:r>
            <a:r>
              <a:rPr lang="en-US" altLang="zh-TW" dirty="0" smtClean="0"/>
              <a:t>to</a:t>
            </a:r>
            <a:r>
              <a:rPr lang="zh-TW" altLang="en-US" dirty="0" smtClean="0"/>
              <a:t> </a:t>
            </a:r>
            <a:r>
              <a:rPr lang="en-US" altLang="zh-TW" dirty="0" smtClean="0"/>
              <a:t>maximize</a:t>
            </a:r>
            <a:r>
              <a:rPr lang="zh-TW" altLang="en-US" dirty="0" smtClean="0"/>
              <a:t> </a:t>
            </a:r>
            <a:r>
              <a:rPr lang="en-US" altLang="zh-TW" dirty="0" smtClean="0"/>
              <a:t>and</a:t>
            </a:r>
            <a:r>
              <a:rPr lang="zh-TW" altLang="en-US" dirty="0" smtClean="0"/>
              <a:t> </a:t>
            </a:r>
            <a:r>
              <a:rPr lang="en-US" altLang="zh-TW" dirty="0" smtClean="0"/>
              <a:t>which</a:t>
            </a:r>
            <a:r>
              <a:rPr lang="zh-TW" altLang="en-US" dirty="0" smtClean="0"/>
              <a:t> </a:t>
            </a:r>
            <a:r>
              <a:rPr lang="en-US" altLang="zh-TW" dirty="0" smtClean="0"/>
              <a:t>G</a:t>
            </a:r>
            <a:r>
              <a:rPr lang="zh-TW" altLang="en-US" dirty="0" smtClean="0"/>
              <a:t> </a:t>
            </a:r>
            <a:r>
              <a:rPr lang="en-US" altLang="zh-TW" dirty="0" smtClean="0"/>
              <a:t>will</a:t>
            </a:r>
            <a:r>
              <a:rPr lang="zh-TW" altLang="en-US" dirty="0" smtClean="0"/>
              <a:t> </a:t>
            </a:r>
            <a:r>
              <a:rPr lang="en-US" altLang="zh-TW" dirty="0" smtClean="0"/>
              <a:t>try</a:t>
            </a:r>
            <a:r>
              <a:rPr lang="zh-TW" altLang="en-US" dirty="0" smtClean="0"/>
              <a:t> </a:t>
            </a:r>
            <a:r>
              <a:rPr lang="en-US" altLang="zh-TW" dirty="0" smtClean="0"/>
              <a:t>to</a:t>
            </a:r>
            <a:r>
              <a:rPr lang="zh-TW" altLang="en-US" dirty="0" smtClean="0"/>
              <a:t> </a:t>
            </a:r>
            <a:r>
              <a:rPr lang="en-US" altLang="zh-TW" dirty="0" smtClean="0"/>
              <a:t>minimize</a:t>
            </a:r>
            <a:r>
              <a:rPr lang="en-US" altLang="zh-TW" dirty="0"/>
              <a:t>; </a:t>
            </a:r>
          </a:p>
          <a:p>
            <a:r>
              <a:rPr lang="en-US" altLang="zh-TW" i="1" dirty="0"/>
              <a:t>D</a:t>
            </a:r>
            <a:r>
              <a:rPr lang="en-US" altLang="zh-TW" dirty="0"/>
              <a:t>(</a:t>
            </a:r>
            <a:r>
              <a:rPr lang="en-US" altLang="zh-TW" i="1" dirty="0"/>
              <a:t>x</a:t>
            </a:r>
            <a:r>
              <a:rPr lang="en-US" altLang="zh-TW" dirty="0"/>
              <a:t>) represents the probability (according to D) that input </a:t>
            </a:r>
            <a:r>
              <a:rPr lang="en-US" altLang="zh-TW" i="1" dirty="0"/>
              <a:t>x </a:t>
            </a:r>
            <a:r>
              <a:rPr lang="en-US" altLang="zh-TW" dirty="0"/>
              <a:t>came from the real data; </a:t>
            </a:r>
          </a:p>
          <a:p>
            <a:r>
              <a:rPr lang="en-US" altLang="zh-TW" i="1" dirty="0"/>
              <a:t>D</a:t>
            </a:r>
            <a:r>
              <a:rPr lang="en-US" altLang="zh-TW" dirty="0"/>
              <a:t>(</a:t>
            </a:r>
            <a:r>
              <a:rPr lang="en-US" altLang="zh-TW" i="1" dirty="0"/>
              <a:t>G</a:t>
            </a:r>
            <a:r>
              <a:rPr lang="en-US" altLang="zh-TW" dirty="0"/>
              <a:t>(</a:t>
            </a:r>
            <a:r>
              <a:rPr lang="en-US" altLang="zh-TW" i="1" dirty="0"/>
              <a:t>z</a:t>
            </a:r>
            <a:r>
              <a:rPr lang="en-US" altLang="zh-TW" dirty="0"/>
              <a:t>)) represents the probability (according to D) that input </a:t>
            </a:r>
            <a:r>
              <a:rPr lang="en-US" altLang="zh-TW" i="1" dirty="0"/>
              <a:t>G</a:t>
            </a:r>
            <a:r>
              <a:rPr lang="en-US" altLang="zh-TW" dirty="0"/>
              <a:t>(</a:t>
            </a:r>
            <a:r>
              <a:rPr lang="en-US" altLang="zh-TW" i="1" dirty="0"/>
              <a:t>z</a:t>
            </a:r>
            <a:r>
              <a:rPr lang="en-US" altLang="zh-TW" dirty="0"/>
              <a:t>) has been produced </a:t>
            </a:r>
            <a:r>
              <a:rPr lang="en-US" altLang="zh-TW" dirty="0" smtClean="0"/>
              <a:t>by </a:t>
            </a:r>
            <a:r>
              <a:rPr lang="en-US" altLang="zh-TW" dirty="0"/>
              <a:t>G from </a:t>
            </a:r>
            <a:r>
              <a:rPr lang="en-US" altLang="zh-TW" i="1" dirty="0"/>
              <a:t>z </a:t>
            </a:r>
            <a:r>
              <a:rPr lang="en-US" altLang="zh-TW" dirty="0"/>
              <a:t>random noise; </a:t>
            </a:r>
          </a:p>
          <a:p>
            <a:r>
              <a:rPr lang="en-US" altLang="zh-TW" dirty="0" smtClean="0"/>
              <a:t>1</a:t>
            </a:r>
            <a:r>
              <a:rPr lang="en-US" altLang="zh-TW" dirty="0"/>
              <a:t>-</a:t>
            </a:r>
            <a:r>
              <a:rPr lang="en-US" altLang="zh-TW" i="1" dirty="0" smtClean="0"/>
              <a:t>D</a:t>
            </a:r>
            <a:r>
              <a:rPr lang="en-US" altLang="zh-TW" dirty="0" smtClean="0"/>
              <a:t>(</a:t>
            </a:r>
            <a:r>
              <a:rPr lang="en-US" altLang="zh-TW" i="1" dirty="0" smtClean="0"/>
              <a:t>G</a:t>
            </a:r>
            <a:r>
              <a:rPr lang="en-US" altLang="zh-TW" dirty="0" smtClean="0"/>
              <a:t>(</a:t>
            </a:r>
            <a:r>
              <a:rPr lang="en-US" altLang="zh-TW" i="1" dirty="0" smtClean="0"/>
              <a:t>z</a:t>
            </a:r>
            <a:r>
              <a:rPr lang="en-US" altLang="zh-TW" dirty="0"/>
              <a:t>)) represents the probability (according to D) that input </a:t>
            </a:r>
            <a:r>
              <a:rPr lang="en-US" altLang="zh-TW" i="1" dirty="0"/>
              <a:t>G</a:t>
            </a:r>
            <a:r>
              <a:rPr lang="en-US" altLang="zh-TW" dirty="0"/>
              <a:t>(</a:t>
            </a:r>
            <a:r>
              <a:rPr lang="en-US" altLang="zh-TW" i="1" dirty="0"/>
              <a:t>z</a:t>
            </a:r>
            <a:r>
              <a:rPr lang="en-US" altLang="zh-TW" dirty="0"/>
              <a:t>) has </a:t>
            </a:r>
            <a:r>
              <a:rPr lang="en-US" altLang="zh-TW" i="1" dirty="0"/>
              <a:t>not </a:t>
            </a:r>
            <a:r>
              <a:rPr lang="en-US" altLang="zh-TW" dirty="0"/>
              <a:t>been </a:t>
            </a:r>
            <a:r>
              <a:rPr lang="en-US" altLang="zh-TW" dirty="0" smtClean="0"/>
              <a:t>produced </a:t>
            </a:r>
            <a:r>
              <a:rPr lang="en-US" altLang="zh-TW" dirty="0"/>
              <a:t>by G from </a:t>
            </a:r>
            <a:r>
              <a:rPr lang="en-US" altLang="zh-TW" i="1" dirty="0"/>
              <a:t>z </a:t>
            </a:r>
            <a:r>
              <a:rPr lang="en-US" altLang="zh-TW" dirty="0"/>
              <a:t>random noise; </a:t>
            </a:r>
          </a:p>
          <a:p>
            <a:endParaRPr kumimoji="1" lang="zh-TW" altLang="en-US" dirty="0"/>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68" y="1953261"/>
            <a:ext cx="4578257" cy="1978660"/>
          </a:xfrm>
          <a:prstGeom prst="rect">
            <a:avLst/>
          </a:prstGeom>
        </p:spPr>
      </p:pic>
    </p:spTree>
    <p:extLst>
      <p:ext uri="{BB962C8B-B14F-4D97-AF65-F5344CB8AC3E}">
        <p14:creationId xmlns:p14="http://schemas.microsoft.com/office/powerpoint/2010/main" val="2125548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140" y="307816"/>
            <a:ext cx="8245360" cy="5398748"/>
          </a:xfrm>
        </p:spPr>
      </p:pic>
      <p:sp>
        <p:nvSpPr>
          <p:cNvPr id="5" name="框架 4"/>
          <p:cNvSpPr/>
          <p:nvPr/>
        </p:nvSpPr>
        <p:spPr>
          <a:xfrm>
            <a:off x="4720590" y="2171700"/>
            <a:ext cx="937260" cy="3657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6" name="框架 5"/>
          <p:cNvSpPr/>
          <p:nvPr/>
        </p:nvSpPr>
        <p:spPr>
          <a:xfrm>
            <a:off x="4251960" y="3661410"/>
            <a:ext cx="937260" cy="36576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0" name="迴轉箭號 9"/>
          <p:cNvSpPr/>
          <p:nvPr/>
        </p:nvSpPr>
        <p:spPr>
          <a:xfrm rot="16200000">
            <a:off x="-614555" y="2719311"/>
            <a:ext cx="3501390" cy="1080000"/>
          </a:xfrm>
          <a:prstGeom prst="uturnArrow">
            <a:avLst/>
          </a:prstGeom>
          <a:solidFill>
            <a:srgbClr val="FF0000"/>
          </a:solidFill>
          <a:ln w="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solidFill>
                <a:schemeClr val="tx1"/>
              </a:solidFill>
            </a:endParaRPr>
          </a:p>
        </p:txBody>
      </p:sp>
      <p:sp>
        <p:nvSpPr>
          <p:cNvPr id="11" name="左中括弧 10"/>
          <p:cNvSpPr/>
          <p:nvPr/>
        </p:nvSpPr>
        <p:spPr>
          <a:xfrm flipH="1">
            <a:off x="9838481" y="2171700"/>
            <a:ext cx="347240" cy="1323854"/>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TW" altLang="en-US">
              <a:solidFill>
                <a:srgbClr val="FF0000"/>
              </a:solidFill>
            </a:endParaRPr>
          </a:p>
        </p:txBody>
      </p:sp>
      <p:sp>
        <p:nvSpPr>
          <p:cNvPr id="12" name="左中括弧 11"/>
          <p:cNvSpPr/>
          <p:nvPr/>
        </p:nvSpPr>
        <p:spPr>
          <a:xfrm flipH="1">
            <a:off x="9838481" y="3686152"/>
            <a:ext cx="347240" cy="1323854"/>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TW" altLang="en-US">
              <a:solidFill>
                <a:srgbClr val="FF0000"/>
              </a:solidFill>
            </a:endParaRPr>
          </a:p>
        </p:txBody>
      </p:sp>
      <p:sp>
        <p:nvSpPr>
          <p:cNvPr id="14" name="文字方塊 13"/>
          <p:cNvSpPr txBox="1"/>
          <p:nvPr/>
        </p:nvSpPr>
        <p:spPr>
          <a:xfrm>
            <a:off x="10324618" y="2673752"/>
            <a:ext cx="327334" cy="369332"/>
          </a:xfrm>
          <a:prstGeom prst="rect">
            <a:avLst/>
          </a:prstGeom>
          <a:noFill/>
        </p:spPr>
        <p:txBody>
          <a:bodyPr wrap="none" rtlCol="0">
            <a:spAutoFit/>
          </a:bodyPr>
          <a:lstStyle/>
          <a:p>
            <a:r>
              <a:rPr kumimoji="1" lang="en-US" altLang="zh-TW" dirty="0">
                <a:solidFill>
                  <a:srgbClr val="FF0000"/>
                </a:solidFill>
              </a:rPr>
              <a:t>D</a:t>
            </a:r>
            <a:endParaRPr kumimoji="1" lang="zh-TW" altLang="en-US" dirty="0">
              <a:solidFill>
                <a:srgbClr val="FF0000"/>
              </a:solidFill>
            </a:endParaRPr>
          </a:p>
        </p:txBody>
      </p:sp>
      <p:sp>
        <p:nvSpPr>
          <p:cNvPr id="16" name="文字方塊 15"/>
          <p:cNvSpPr txBox="1"/>
          <p:nvPr/>
        </p:nvSpPr>
        <p:spPr>
          <a:xfrm>
            <a:off x="10324618" y="4109013"/>
            <a:ext cx="535678" cy="369332"/>
          </a:xfrm>
          <a:prstGeom prst="rect">
            <a:avLst/>
          </a:prstGeom>
          <a:noFill/>
        </p:spPr>
        <p:txBody>
          <a:bodyPr wrap="square" rtlCol="0">
            <a:spAutoFit/>
          </a:bodyPr>
          <a:lstStyle/>
          <a:p>
            <a:r>
              <a:rPr kumimoji="1" lang="en-US" altLang="zh-TW" dirty="0">
                <a:solidFill>
                  <a:srgbClr val="FF0000"/>
                </a:solidFill>
              </a:rPr>
              <a:t>G</a:t>
            </a:r>
            <a:endParaRPr kumimoji="1" lang="zh-TW" altLang="en-US" dirty="0">
              <a:solidFill>
                <a:srgbClr val="FF0000"/>
              </a:solidFill>
            </a:endParaRPr>
          </a:p>
        </p:txBody>
      </p:sp>
    </p:spTree>
    <p:extLst>
      <p:ext uri="{BB962C8B-B14F-4D97-AF65-F5344CB8AC3E}">
        <p14:creationId xmlns:p14="http://schemas.microsoft.com/office/powerpoint/2010/main" val="1434128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a:t>
            </a:r>
            <a:r>
              <a:rPr lang="en-US" altLang="zh-TW" dirty="0" smtClean="0"/>
              <a:t>Learning –Deep Double Q</a:t>
            </a:r>
            <a:endParaRPr kumimoji="1" lang="zh-TW" altLang="en-US" dirty="0"/>
          </a:p>
        </p:txBody>
      </p:sp>
      <p:sp>
        <p:nvSpPr>
          <p:cNvPr id="3" name="內容版面配置區 2"/>
          <p:cNvSpPr>
            <a:spLocks noGrp="1"/>
          </p:cNvSpPr>
          <p:nvPr>
            <p:ph idx="1"/>
          </p:nvPr>
        </p:nvSpPr>
        <p:spPr/>
        <p:txBody>
          <a:bodyPr/>
          <a:lstStyle/>
          <a:p>
            <a:r>
              <a:rPr kumimoji="1" lang="en-US" altLang="zh-TW" dirty="0" err="1" smtClean="0"/>
              <a:t>Deepmind</a:t>
            </a:r>
            <a:endParaRPr kumimoji="1" lang="en-US" altLang="zh-TW" dirty="0" smtClean="0"/>
          </a:p>
          <a:p>
            <a:endParaRPr kumimoji="1" lang="en-US" altLang="zh-TW" dirty="0"/>
          </a:p>
          <a:p>
            <a:r>
              <a:rPr kumimoji="1" lang="en-US" altLang="zh-TW" dirty="0" smtClean="0"/>
              <a:t> . . . </a:t>
            </a:r>
            <a:endParaRPr kumimoji="1" lang="zh-TW" altLang="en-US" dirty="0"/>
          </a:p>
        </p:txBody>
      </p:sp>
    </p:spTree>
    <p:extLst>
      <p:ext uri="{BB962C8B-B14F-4D97-AF65-F5344CB8AC3E}">
        <p14:creationId xmlns:p14="http://schemas.microsoft.com/office/powerpoint/2010/main" val="1466744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Q learning</a:t>
            </a:r>
            <a:endParaRPr kumimoji="1"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184" y="1825625"/>
            <a:ext cx="10053632" cy="4351338"/>
          </a:xfrm>
        </p:spPr>
      </p:pic>
    </p:spTree>
    <p:extLst>
      <p:ext uri="{BB962C8B-B14F-4D97-AF65-F5344CB8AC3E}">
        <p14:creationId xmlns:p14="http://schemas.microsoft.com/office/powerpoint/2010/main" val="1522218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1472" y="365125"/>
            <a:ext cx="4626590" cy="1325563"/>
          </a:xfrm>
        </p:spPr>
        <p:txBody>
          <a:bodyPr/>
          <a:lstStyle/>
          <a:p>
            <a:r>
              <a:rPr kumimoji="1" lang="en-US" altLang="zh-TW" dirty="0" smtClean="0"/>
              <a:t>Chapter6 - Strategy</a:t>
            </a:r>
            <a:endParaRPr kumimoji="1" lang="zh-TW" altLang="en-US" dirty="0"/>
          </a:p>
        </p:txBody>
      </p:sp>
      <p:sp>
        <p:nvSpPr>
          <p:cNvPr id="3" name="內容版面配置區 2"/>
          <p:cNvSpPr>
            <a:spLocks noGrp="1"/>
          </p:cNvSpPr>
          <p:nvPr>
            <p:ph idx="1"/>
          </p:nvPr>
        </p:nvSpPr>
        <p:spPr>
          <a:xfrm>
            <a:off x="2304393" y="1690688"/>
            <a:ext cx="4189862" cy="4351338"/>
          </a:xfrm>
        </p:spPr>
        <p:txBody>
          <a:bodyPr/>
          <a:lstStyle/>
          <a:p>
            <a:r>
              <a:rPr lang="en-US" altLang="zh-TW" dirty="0" err="1"/>
              <a:t>Feedforward</a:t>
            </a:r>
            <a:r>
              <a:rPr lang="en-US" altLang="zh-TW" dirty="0"/>
              <a:t> </a:t>
            </a:r>
          </a:p>
          <a:p>
            <a:r>
              <a:rPr lang="en-US" altLang="zh-TW" dirty="0"/>
              <a:t>Conditioning </a:t>
            </a:r>
          </a:p>
          <a:p>
            <a:r>
              <a:rPr lang="en-US" altLang="zh-TW" dirty="0"/>
              <a:t>Sampling </a:t>
            </a:r>
          </a:p>
          <a:p>
            <a:r>
              <a:rPr lang="en-US" altLang="zh-TW" dirty="0"/>
              <a:t>Input Manipulation </a:t>
            </a:r>
          </a:p>
          <a:p>
            <a:r>
              <a:rPr lang="en-US" altLang="zh-TW" dirty="0"/>
              <a:t>Adversarial </a:t>
            </a:r>
          </a:p>
          <a:p>
            <a:r>
              <a:rPr lang="en-US" altLang="zh-TW" dirty="0"/>
              <a:t>Reinforcement </a:t>
            </a:r>
          </a:p>
          <a:p>
            <a:r>
              <a:rPr lang="en-US" altLang="zh-TW" dirty="0"/>
              <a:t>Unit Selection </a:t>
            </a:r>
          </a:p>
          <a:p>
            <a:r>
              <a:rPr lang="en-US" altLang="zh-TW" dirty="0"/>
              <a:t>Compound Strategies </a:t>
            </a:r>
          </a:p>
          <a:p>
            <a:endParaRPr kumimoji="1" lang="zh-TW" altLang="en-US" dirty="0"/>
          </a:p>
        </p:txBody>
      </p:sp>
    </p:spTree>
    <p:extLst>
      <p:ext uri="{BB962C8B-B14F-4D97-AF65-F5344CB8AC3E}">
        <p14:creationId xmlns:p14="http://schemas.microsoft.com/office/powerpoint/2010/main" val="332790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Chapter7 - Systems</a:t>
            </a:r>
            <a:endParaRPr kumimoji="1" lang="zh-TW" altLang="en-US" dirty="0"/>
          </a:p>
        </p:txBody>
      </p:sp>
      <p:sp>
        <p:nvSpPr>
          <p:cNvPr id="3" name="內容版面配置區 2"/>
          <p:cNvSpPr>
            <a:spLocks noGrp="1"/>
          </p:cNvSpPr>
          <p:nvPr>
            <p:ph idx="1"/>
          </p:nvPr>
        </p:nvSpPr>
        <p:spPr>
          <a:xfrm>
            <a:off x="1419366" y="2125875"/>
            <a:ext cx="9934433" cy="3497003"/>
          </a:xfrm>
        </p:spPr>
        <p:txBody>
          <a:bodyPr>
            <a:normAutofit/>
          </a:bodyPr>
          <a:lstStyle/>
          <a:p>
            <a:r>
              <a:rPr lang="en-US" altLang="zh-TW" dirty="0" smtClean="0"/>
              <a:t>Sampling </a:t>
            </a:r>
            <a:r>
              <a:rPr lang="en-US" altLang="zh-TW" dirty="0"/>
              <a:t>&amp; Conditioning &amp; </a:t>
            </a:r>
            <a:r>
              <a:rPr lang="en-US" altLang="zh-TW" dirty="0" err="1"/>
              <a:t>Feedforward</a:t>
            </a:r>
            <a:r>
              <a:rPr lang="en-US" altLang="zh-TW" dirty="0"/>
              <a:t> Strategies </a:t>
            </a:r>
          </a:p>
          <a:p>
            <a:r>
              <a:rPr lang="en-US" altLang="zh-TW" dirty="0"/>
              <a:t>Input Manipulation &amp; </a:t>
            </a:r>
            <a:r>
              <a:rPr lang="en-US" altLang="zh-TW" dirty="0" err="1"/>
              <a:t>Feedforward</a:t>
            </a:r>
            <a:r>
              <a:rPr lang="en-US" altLang="zh-TW" dirty="0"/>
              <a:t> Strategies </a:t>
            </a:r>
          </a:p>
          <a:p>
            <a:r>
              <a:rPr lang="en-US" altLang="zh-TW" dirty="0"/>
              <a:t>Sampling &amp; Input Manipulation Strategies </a:t>
            </a:r>
          </a:p>
          <a:p>
            <a:r>
              <a:rPr lang="en-US" altLang="zh-TW" dirty="0" smtClean="0"/>
              <a:t>Adversarial </a:t>
            </a:r>
            <a:r>
              <a:rPr lang="en-US" altLang="zh-TW" dirty="0"/>
              <a:t>&amp; Conditioning &amp; </a:t>
            </a:r>
            <a:r>
              <a:rPr lang="en-US" altLang="zh-TW" dirty="0" err="1"/>
              <a:t>Feedforward</a:t>
            </a:r>
            <a:r>
              <a:rPr lang="en-US" altLang="zh-TW" dirty="0"/>
              <a:t> Strategies </a:t>
            </a:r>
          </a:p>
          <a:p>
            <a:r>
              <a:rPr lang="en-US" altLang="zh-TW" dirty="0"/>
              <a:t>Reinforcement &amp; </a:t>
            </a:r>
            <a:r>
              <a:rPr lang="en-US" altLang="zh-TW" dirty="0" err="1"/>
              <a:t>Feedforward</a:t>
            </a:r>
            <a:r>
              <a:rPr lang="en-US" altLang="zh-TW" dirty="0"/>
              <a:t> Strategies </a:t>
            </a:r>
          </a:p>
          <a:p>
            <a:r>
              <a:rPr lang="en-US" altLang="zh-TW" dirty="0"/>
              <a:t>Unit Selection &amp; </a:t>
            </a:r>
            <a:r>
              <a:rPr lang="en-US" altLang="zh-TW" dirty="0" err="1"/>
              <a:t>Feedforward</a:t>
            </a:r>
            <a:r>
              <a:rPr lang="en-US" altLang="zh-TW" dirty="0"/>
              <a:t> Strategies </a:t>
            </a:r>
          </a:p>
          <a:p>
            <a:endParaRPr kumimoji="1" lang="zh-TW" altLang="en-US" dirty="0"/>
          </a:p>
        </p:txBody>
      </p:sp>
    </p:spTree>
    <p:extLst>
      <p:ext uri="{BB962C8B-B14F-4D97-AF65-F5344CB8AC3E}">
        <p14:creationId xmlns:p14="http://schemas.microsoft.com/office/powerpoint/2010/main" val="975312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Feedforward</a:t>
            </a:r>
            <a:r>
              <a:rPr lang="en-US" altLang="zh-TW" dirty="0"/>
              <a:t> </a:t>
            </a:r>
            <a:r>
              <a:rPr lang="en-US" altLang="zh-TW" dirty="0" smtClean="0"/>
              <a:t>Strategy</a:t>
            </a:r>
            <a:endParaRPr kumimoji="1" lang="zh-TW" altLang="en-US" dirty="0"/>
          </a:p>
        </p:txBody>
      </p:sp>
      <p:sp>
        <p:nvSpPr>
          <p:cNvPr id="3" name="內容版面配置區 2"/>
          <p:cNvSpPr>
            <a:spLocks noGrp="1"/>
          </p:cNvSpPr>
          <p:nvPr>
            <p:ph idx="1"/>
          </p:nvPr>
        </p:nvSpPr>
        <p:spPr>
          <a:xfrm>
            <a:off x="1155510" y="1744735"/>
            <a:ext cx="4940490" cy="313899"/>
          </a:xfrm>
        </p:spPr>
        <p:txBody>
          <a:bodyPr>
            <a:normAutofit/>
          </a:bodyPr>
          <a:lstStyle/>
          <a:p>
            <a:pPr marL="0" indent="0">
              <a:buNone/>
            </a:pPr>
            <a:r>
              <a:rPr lang="en-US" altLang="zh-TW" sz="1200" dirty="0"/>
              <a:t>Interestingly, we have not found (yet) an example of such a </a:t>
            </a:r>
            <a:r>
              <a:rPr lang="en-US" altLang="zh-TW" sz="1200" dirty="0" smtClean="0"/>
              <a:t>simple strategy </a:t>
            </a:r>
            <a:endParaRPr lang="en-US" altLang="zh-TW" sz="1200" dirty="0"/>
          </a:p>
          <a:p>
            <a:pPr marL="0" indent="0">
              <a:buNone/>
            </a:pPr>
            <a:endParaRPr kumimoji="1" lang="zh-TW" altLang="en-US" sz="1200" dirty="0"/>
          </a:p>
        </p:txBody>
      </p:sp>
      <p:sp>
        <p:nvSpPr>
          <p:cNvPr id="4" name="文字方塊 3"/>
          <p:cNvSpPr txBox="1"/>
          <p:nvPr/>
        </p:nvSpPr>
        <p:spPr>
          <a:xfrm>
            <a:off x="846247" y="1436772"/>
            <a:ext cx="1085554" cy="369332"/>
          </a:xfrm>
          <a:prstGeom prst="rect">
            <a:avLst/>
          </a:prstGeom>
          <a:noFill/>
        </p:spPr>
        <p:txBody>
          <a:bodyPr wrap="none" rtlCol="0">
            <a:spAutoFit/>
          </a:bodyPr>
          <a:lstStyle/>
          <a:p>
            <a:r>
              <a:rPr kumimoji="1" lang="en-US" altLang="zh-TW" b="1" dirty="0" err="1" smtClean="0"/>
              <a:t>MiniBach</a:t>
            </a:r>
            <a:endParaRPr kumimoji="1" lang="zh-TW" altLang="en-US" b="1" dirty="0"/>
          </a:p>
        </p:txBody>
      </p:sp>
      <p:sp>
        <p:nvSpPr>
          <p:cNvPr id="5" name="文字方塊 4"/>
          <p:cNvSpPr txBox="1"/>
          <p:nvPr/>
        </p:nvSpPr>
        <p:spPr>
          <a:xfrm>
            <a:off x="1826174" y="1921520"/>
            <a:ext cx="2980624" cy="1754326"/>
          </a:xfrm>
          <a:prstGeom prst="rect">
            <a:avLst/>
          </a:prstGeom>
          <a:noFill/>
        </p:spPr>
        <p:txBody>
          <a:bodyPr wrap="none" rtlCol="0">
            <a:spAutoFit/>
          </a:bodyPr>
          <a:lstStyle/>
          <a:p>
            <a:r>
              <a:rPr lang="en-US" altLang="zh-TW" dirty="0" smtClean="0"/>
              <a:t>Input- 2,832 nodes </a:t>
            </a:r>
          </a:p>
          <a:p>
            <a:r>
              <a:rPr lang="en-US" altLang="zh-TW" dirty="0" smtClean="0"/>
              <a:t>output- 2,896 nodes </a:t>
            </a:r>
          </a:p>
          <a:p>
            <a:r>
              <a:rPr lang="en-US" altLang="zh-TW" dirty="0" smtClean="0"/>
              <a:t>hidden layer - 200 units, </a:t>
            </a:r>
            <a:r>
              <a:rPr lang="en-US" altLang="zh-TW" dirty="0" err="1" smtClean="0"/>
              <a:t>ReLU</a:t>
            </a:r>
            <a:endParaRPr lang="en-US" altLang="zh-TW" dirty="0" smtClean="0"/>
          </a:p>
          <a:p>
            <a:r>
              <a:rPr lang="en-US" altLang="zh-TW" dirty="0" smtClean="0"/>
              <a:t>Activate function – </a:t>
            </a:r>
            <a:r>
              <a:rPr lang="en-US" altLang="zh-TW" dirty="0" err="1" smtClean="0"/>
              <a:t>softmax</a:t>
            </a:r>
            <a:endParaRPr lang="en-US" altLang="zh-TW" dirty="0" smtClean="0"/>
          </a:p>
          <a:p>
            <a:r>
              <a:rPr lang="en-US" altLang="zh-TW" dirty="0" smtClean="0"/>
              <a:t>Melody –S ,A ,T ,B</a:t>
            </a:r>
          </a:p>
          <a:p>
            <a:r>
              <a:rPr lang="en-US" altLang="zh-TW" dirty="0" err="1" smtClean="0"/>
              <a:t>DataSet</a:t>
            </a:r>
            <a:r>
              <a:rPr lang="en-US" altLang="zh-TW" dirty="0" smtClean="0"/>
              <a:t> – 352example</a:t>
            </a:r>
            <a:endParaRPr lang="en-US" altLang="zh-TW"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609" y="1251919"/>
            <a:ext cx="3679033" cy="2894533"/>
          </a:xfrm>
          <a:prstGeom prst="rect">
            <a:avLst/>
          </a:prstGeom>
        </p:spPr>
      </p:pic>
      <p:sp>
        <p:nvSpPr>
          <p:cNvPr id="7" name="文字方塊 6"/>
          <p:cNvSpPr txBox="1"/>
          <p:nvPr/>
        </p:nvSpPr>
        <p:spPr>
          <a:xfrm>
            <a:off x="5494815" y="4509294"/>
            <a:ext cx="5611023" cy="369332"/>
          </a:xfrm>
          <a:prstGeom prst="rect">
            <a:avLst/>
          </a:prstGeom>
          <a:noFill/>
        </p:spPr>
        <p:txBody>
          <a:bodyPr wrap="none" rtlCol="0">
            <a:spAutoFit/>
          </a:bodyPr>
          <a:lstStyle/>
          <a:p>
            <a:r>
              <a:rPr lang="en-US" altLang="zh-TW" dirty="0"/>
              <a:t>Eck and </a:t>
            </a:r>
            <a:r>
              <a:rPr lang="en-US" altLang="zh-TW" dirty="0" err="1"/>
              <a:t>Schmidhuber’s</a:t>
            </a:r>
            <a:r>
              <a:rPr lang="en-US" altLang="zh-TW" dirty="0"/>
              <a:t> </a:t>
            </a:r>
            <a:r>
              <a:rPr lang="en-US" altLang="zh-TW" b="1" dirty="0"/>
              <a:t>Blues Melody Generation System </a:t>
            </a:r>
          </a:p>
        </p:txBody>
      </p:sp>
      <p:sp>
        <p:nvSpPr>
          <p:cNvPr id="8" name="文字方塊 7"/>
          <p:cNvSpPr txBox="1"/>
          <p:nvPr/>
        </p:nvSpPr>
        <p:spPr>
          <a:xfrm>
            <a:off x="6569188" y="5033246"/>
            <a:ext cx="4031873" cy="646331"/>
          </a:xfrm>
          <a:prstGeom prst="rect">
            <a:avLst/>
          </a:prstGeom>
          <a:noFill/>
        </p:spPr>
        <p:txBody>
          <a:bodyPr wrap="none" rtlCol="0">
            <a:spAutoFit/>
          </a:bodyPr>
          <a:lstStyle/>
          <a:p>
            <a:r>
              <a:rPr lang="en-US" altLang="zh-TW" dirty="0" smtClean="0"/>
              <a:t>2 </a:t>
            </a:r>
            <a:r>
              <a:rPr lang="en-US" altLang="zh-TW" dirty="0"/>
              <a:t>types of sequences: </a:t>
            </a:r>
            <a:r>
              <a:rPr lang="en-US" altLang="zh-TW" i="1" dirty="0"/>
              <a:t>melody </a:t>
            </a:r>
            <a:r>
              <a:rPr lang="en-US" altLang="zh-TW" dirty="0"/>
              <a:t>and </a:t>
            </a:r>
            <a:r>
              <a:rPr lang="en-US" altLang="zh-TW" i="1" dirty="0" smtClean="0"/>
              <a:t>chords</a:t>
            </a:r>
          </a:p>
          <a:p>
            <a:r>
              <a:rPr lang="en-US" altLang="zh-TW" i="1" dirty="0" smtClean="0"/>
              <a:t>LSTM</a:t>
            </a:r>
            <a:endParaRPr lang="en-US" altLang="zh-TW"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665" y="4009515"/>
            <a:ext cx="3683046" cy="2859206"/>
          </a:xfrm>
          <a:prstGeom prst="rect">
            <a:avLst/>
          </a:prstGeom>
        </p:spPr>
      </p:pic>
    </p:spTree>
    <p:extLst>
      <p:ext uri="{BB962C8B-B14F-4D97-AF65-F5344CB8AC3E}">
        <p14:creationId xmlns:p14="http://schemas.microsoft.com/office/powerpoint/2010/main" val="332123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Chapter2 - Method</a:t>
            </a:r>
            <a:endParaRPr kumimoji="1" lang="zh-TW" altLang="en-US" dirty="0"/>
          </a:p>
        </p:txBody>
      </p:sp>
      <p:sp>
        <p:nvSpPr>
          <p:cNvPr id="3" name="內容版面配置區 2"/>
          <p:cNvSpPr>
            <a:spLocks noGrp="1"/>
          </p:cNvSpPr>
          <p:nvPr>
            <p:ph idx="1"/>
          </p:nvPr>
        </p:nvSpPr>
        <p:spPr>
          <a:xfrm>
            <a:off x="838200" y="1825624"/>
            <a:ext cx="10515600" cy="5032375"/>
          </a:xfrm>
        </p:spPr>
        <p:txBody>
          <a:bodyPr>
            <a:normAutofit/>
          </a:bodyPr>
          <a:lstStyle/>
          <a:p>
            <a:r>
              <a:rPr lang="en-US" altLang="zh-TW" i="1" dirty="0" smtClean="0"/>
              <a:t>Objective </a:t>
            </a:r>
            <a:endParaRPr lang="en-US" altLang="zh-TW" i="1" dirty="0"/>
          </a:p>
          <a:p>
            <a:pPr marL="457200" lvl="1" indent="0">
              <a:buNone/>
            </a:pPr>
            <a:r>
              <a:rPr lang="en-US" altLang="zh-TW" dirty="0"/>
              <a:t>a </a:t>
            </a:r>
            <a:r>
              <a:rPr lang="en-US" altLang="zh-TW" i="1" dirty="0"/>
              <a:t>melody </a:t>
            </a:r>
            <a:r>
              <a:rPr lang="en-US" altLang="zh-TW" dirty="0"/>
              <a:t>(</a:t>
            </a:r>
            <a:r>
              <a:rPr lang="en-US" altLang="zh-TW" i="1" dirty="0"/>
              <a:t>temporal sequence </a:t>
            </a:r>
            <a:r>
              <a:rPr lang="en-US" altLang="zh-TW" dirty="0"/>
              <a:t>of </a:t>
            </a:r>
            <a:r>
              <a:rPr lang="en-US" altLang="zh-TW" i="1" dirty="0" smtClean="0"/>
              <a:t>notes</a:t>
            </a:r>
            <a:r>
              <a:rPr lang="en-US" altLang="zh-TW" dirty="0" smtClean="0"/>
              <a:t>) , </a:t>
            </a:r>
            <a:r>
              <a:rPr lang="en-US" altLang="zh-TW" dirty="0"/>
              <a:t>a full </a:t>
            </a:r>
            <a:r>
              <a:rPr lang="en-US" altLang="zh-TW" i="1" dirty="0"/>
              <a:t>polyphony </a:t>
            </a:r>
            <a:r>
              <a:rPr lang="en-US" altLang="zh-TW" dirty="0"/>
              <a:t>(</a:t>
            </a:r>
            <a:r>
              <a:rPr lang="en-US" altLang="zh-TW" i="1" dirty="0"/>
              <a:t>chorale</a:t>
            </a:r>
            <a:r>
              <a:rPr lang="en-US" altLang="zh-TW" dirty="0"/>
              <a:t>) with multiple </a:t>
            </a:r>
            <a:r>
              <a:rPr lang="en-US" altLang="zh-TW" i="1" dirty="0" smtClean="0"/>
              <a:t>voices</a:t>
            </a:r>
            <a:r>
              <a:rPr lang="en-US" altLang="zh-TW" dirty="0" smtClean="0"/>
              <a:t> , </a:t>
            </a:r>
            <a:r>
              <a:rPr lang="en-US" altLang="zh-TW" dirty="0"/>
              <a:t>an </a:t>
            </a:r>
            <a:r>
              <a:rPr lang="en-US" altLang="zh-TW" i="1" dirty="0" smtClean="0"/>
              <a:t>accompaniment </a:t>
            </a:r>
            <a:r>
              <a:rPr lang="en-US" altLang="zh-TW" dirty="0"/>
              <a:t>to a given melody </a:t>
            </a:r>
          </a:p>
          <a:p>
            <a:r>
              <a:rPr lang="en-US" altLang="zh-TW" i="1" dirty="0" smtClean="0"/>
              <a:t>Representation</a:t>
            </a:r>
          </a:p>
          <a:p>
            <a:pPr lvl="1"/>
            <a:r>
              <a:rPr lang="en-US" altLang="zh-TW" i="1" dirty="0" smtClean="0"/>
              <a:t> </a:t>
            </a:r>
            <a:r>
              <a:rPr lang="en-US" altLang="zh-TW" i="1" dirty="0"/>
              <a:t>signal</a:t>
            </a:r>
            <a:r>
              <a:rPr lang="en-US" altLang="zh-TW" dirty="0"/>
              <a:t>, transformed signal (ex: </a:t>
            </a:r>
            <a:r>
              <a:rPr lang="en-US" altLang="zh-TW" i="1" dirty="0"/>
              <a:t>spectrum</a:t>
            </a:r>
            <a:r>
              <a:rPr lang="en-US" altLang="zh-TW" dirty="0"/>
              <a:t>, via Fourier transformation), </a:t>
            </a:r>
            <a:r>
              <a:rPr lang="en-US" altLang="zh-TW" i="1" dirty="0"/>
              <a:t>piano roll</a:t>
            </a:r>
            <a:r>
              <a:rPr lang="en-US" altLang="zh-TW" dirty="0"/>
              <a:t>, </a:t>
            </a:r>
            <a:r>
              <a:rPr lang="en-US" altLang="zh-TW" i="1" dirty="0"/>
              <a:t>MIDI</a:t>
            </a:r>
            <a:r>
              <a:rPr lang="en-US" altLang="zh-TW" dirty="0"/>
              <a:t>, </a:t>
            </a:r>
            <a:r>
              <a:rPr lang="en-US" altLang="zh-TW" i="1" dirty="0"/>
              <a:t>text</a:t>
            </a:r>
            <a:r>
              <a:rPr lang="en-US" altLang="zh-TW" dirty="0"/>
              <a:t>, </a:t>
            </a:r>
            <a:r>
              <a:rPr lang="en-US" altLang="zh-TW" dirty="0" err="1"/>
              <a:t>etc</a:t>
            </a:r>
            <a:r>
              <a:rPr lang="en-US" altLang="zh-TW" dirty="0"/>
              <a:t> </a:t>
            </a:r>
          </a:p>
          <a:p>
            <a:r>
              <a:rPr lang="en-US" altLang="zh-TW" i="1" dirty="0" smtClean="0"/>
              <a:t>Architecture </a:t>
            </a:r>
            <a:endParaRPr lang="en-US" altLang="zh-TW" i="1" dirty="0"/>
          </a:p>
          <a:p>
            <a:pPr lvl="1"/>
            <a:r>
              <a:rPr lang="en-US" altLang="zh-TW" dirty="0" smtClean="0"/>
              <a:t>A lot of different learning method (RNN, CNN, </a:t>
            </a:r>
            <a:r>
              <a:rPr lang="en-US" altLang="zh-TW" dirty="0" err="1"/>
              <a:t>A</a:t>
            </a:r>
            <a:r>
              <a:rPr lang="en-US" altLang="zh-TW" dirty="0" err="1" smtClean="0"/>
              <a:t>utoencoder</a:t>
            </a:r>
            <a:r>
              <a:rPr lang="en-US" altLang="zh-TW" dirty="0" smtClean="0"/>
              <a:t> . .. )</a:t>
            </a:r>
            <a:endParaRPr lang="en-US" altLang="zh-TW" dirty="0"/>
          </a:p>
          <a:p>
            <a:r>
              <a:rPr lang="en-US" altLang="zh-TW" i="1" dirty="0" smtClean="0"/>
              <a:t>Strategy </a:t>
            </a:r>
            <a:endParaRPr lang="en-US" altLang="zh-TW" dirty="0" smtClean="0"/>
          </a:p>
          <a:p>
            <a:pPr marL="457200" lvl="1" indent="0">
              <a:buNone/>
            </a:pPr>
            <a:r>
              <a:rPr lang="en-US" altLang="zh-TW" dirty="0" err="1" smtClean="0"/>
              <a:t>Feedforward</a:t>
            </a:r>
            <a:r>
              <a:rPr lang="en-US" altLang="zh-TW" dirty="0" smtClean="0"/>
              <a:t>, Conditioning, Sampling, Input, Manipulation, Adversarial, Reinforcement, Unit, Selection, Compound, </a:t>
            </a:r>
            <a:r>
              <a:rPr lang="en-US" altLang="zh-TW" dirty="0"/>
              <a:t>Strategies </a:t>
            </a:r>
          </a:p>
          <a:p>
            <a:endParaRPr kumimoji="1" lang="zh-TW" altLang="en-US" dirty="0"/>
          </a:p>
        </p:txBody>
      </p:sp>
    </p:spTree>
    <p:extLst>
      <p:ext uri="{BB962C8B-B14F-4D97-AF65-F5344CB8AC3E}">
        <p14:creationId xmlns:p14="http://schemas.microsoft.com/office/powerpoint/2010/main" val="849234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469714"/>
            <a:ext cx="9005047" cy="1051299"/>
          </a:xfrm>
        </p:spPr>
        <p:txBody>
          <a:bodyPr>
            <a:normAutofit/>
          </a:bodyPr>
          <a:lstStyle/>
          <a:p>
            <a:r>
              <a:rPr lang="en-US" altLang="zh-TW" sz="3000" dirty="0">
                <a:latin typeface="+mn-lt"/>
              </a:rPr>
              <a:t>Liang’s </a:t>
            </a:r>
            <a:r>
              <a:rPr lang="en-US" altLang="zh-TW" sz="3000" dirty="0" err="1">
                <a:latin typeface="+mn-lt"/>
              </a:rPr>
              <a:t>BachBot</a:t>
            </a:r>
            <a:r>
              <a:rPr lang="en-US" altLang="zh-TW" sz="3000" dirty="0">
                <a:latin typeface="+mn-lt"/>
              </a:rPr>
              <a:t> Chorale Generation System </a:t>
            </a:r>
          </a:p>
        </p:txBody>
      </p:sp>
      <p:sp>
        <p:nvSpPr>
          <p:cNvPr id="3" name="內容版面配置區 2"/>
          <p:cNvSpPr>
            <a:spLocks noGrp="1"/>
          </p:cNvSpPr>
          <p:nvPr>
            <p:ph idx="1"/>
          </p:nvPr>
        </p:nvSpPr>
        <p:spPr>
          <a:xfrm>
            <a:off x="4625551" y="4819512"/>
            <a:ext cx="3034553" cy="1294419"/>
          </a:xfrm>
        </p:spPr>
        <p:txBody>
          <a:bodyPr>
            <a:normAutofit fontScale="92500" lnSpcReduction="20000"/>
          </a:bodyPr>
          <a:lstStyle/>
          <a:p>
            <a:pPr marL="0" indent="0">
              <a:buNone/>
            </a:pPr>
            <a:r>
              <a:rPr kumimoji="1" lang="en-US" altLang="zh-TW" dirty="0" smtClean="0"/>
              <a:t>3 Layers is best.</a:t>
            </a:r>
          </a:p>
          <a:p>
            <a:pPr marL="0" indent="0">
              <a:buNone/>
            </a:pPr>
            <a:r>
              <a:rPr kumimoji="1" lang="en-US" altLang="zh-TW" dirty="0" smtClean="0"/>
              <a:t>LSTM</a:t>
            </a:r>
          </a:p>
          <a:p>
            <a:pPr marL="0" indent="0">
              <a:buNone/>
            </a:pPr>
            <a:r>
              <a:rPr lang="en-US" altLang="zh-TW" i="1" dirty="0"/>
              <a:t>polyphonic </a:t>
            </a:r>
            <a:r>
              <a:rPr lang="en-US" altLang="zh-TW" dirty="0" smtClean="0"/>
              <a:t>music </a:t>
            </a:r>
            <a:endParaRPr lang="en-US" altLang="zh-TW" dirty="0"/>
          </a:p>
          <a:p>
            <a:pPr marL="0" indent="0">
              <a:buNone/>
            </a:pPr>
            <a:endParaRPr kumimoji="1" lang="zh-TW" altLang="en-US" dirty="0"/>
          </a:p>
        </p:txBody>
      </p:sp>
      <p:sp>
        <p:nvSpPr>
          <p:cNvPr id="5" name="文字方塊 4"/>
          <p:cNvSpPr txBox="1"/>
          <p:nvPr/>
        </p:nvSpPr>
        <p:spPr>
          <a:xfrm>
            <a:off x="838200" y="1064702"/>
            <a:ext cx="7574702" cy="553998"/>
          </a:xfrm>
          <a:prstGeom prst="rect">
            <a:avLst/>
          </a:prstGeom>
          <a:noFill/>
        </p:spPr>
        <p:txBody>
          <a:bodyPr wrap="none" rtlCol="0">
            <a:spAutoFit/>
          </a:bodyPr>
          <a:lstStyle/>
          <a:p>
            <a:r>
              <a:rPr lang="en-US" altLang="zh-TW" sz="3000" dirty="0"/>
              <a:t>Sturm </a:t>
            </a:r>
            <a:r>
              <a:rPr lang="en-US" altLang="zh-TW" sz="3000" i="1" dirty="0"/>
              <a:t>et al.</a:t>
            </a:r>
            <a:r>
              <a:rPr lang="en-US" altLang="zh-TW" sz="3000" dirty="0"/>
              <a:t>’s Celtic Melody Generation System </a:t>
            </a:r>
          </a:p>
        </p:txBody>
      </p:sp>
      <p:sp>
        <p:nvSpPr>
          <p:cNvPr id="6" name="文字方塊 5"/>
          <p:cNvSpPr txBox="1"/>
          <p:nvPr/>
        </p:nvSpPr>
        <p:spPr>
          <a:xfrm>
            <a:off x="4625551" y="1878553"/>
            <a:ext cx="3550459" cy="1292662"/>
          </a:xfrm>
          <a:prstGeom prst="rect">
            <a:avLst/>
          </a:prstGeom>
          <a:noFill/>
        </p:spPr>
        <p:txBody>
          <a:bodyPr wrap="none" rtlCol="0">
            <a:spAutoFit/>
          </a:bodyPr>
          <a:lstStyle/>
          <a:p>
            <a:r>
              <a:rPr lang="en-US" altLang="zh-TW" sz="2600" dirty="0"/>
              <a:t>LSTM </a:t>
            </a:r>
          </a:p>
          <a:p>
            <a:r>
              <a:rPr lang="en-US" altLang="zh-TW" sz="2600" i="1" dirty="0"/>
              <a:t>folk-</a:t>
            </a:r>
            <a:r>
              <a:rPr lang="en-US" altLang="zh-TW" sz="2600" i="1" dirty="0" err="1"/>
              <a:t>rnn</a:t>
            </a:r>
            <a:r>
              <a:rPr lang="en-US" altLang="zh-TW" sz="2600" i="1" dirty="0"/>
              <a:t> </a:t>
            </a:r>
            <a:r>
              <a:rPr lang="en-US" altLang="zh-TW" sz="2600" dirty="0"/>
              <a:t>textual notation </a:t>
            </a:r>
            <a:endParaRPr kumimoji="1" lang="en-US" altLang="zh-TW" sz="2600" dirty="0" smtClean="0"/>
          </a:p>
          <a:p>
            <a:r>
              <a:rPr kumimoji="1" lang="en-US" altLang="zh-TW" sz="2600" dirty="0" smtClean="0"/>
              <a:t>Input is texture (ABC) </a:t>
            </a:r>
            <a:endParaRPr lang="en-US" altLang="zh-TW" sz="2600" dirty="0"/>
          </a:p>
        </p:txBody>
      </p:sp>
    </p:spTree>
    <p:extLst>
      <p:ext uri="{BB962C8B-B14F-4D97-AF65-F5344CB8AC3E}">
        <p14:creationId xmlns:p14="http://schemas.microsoft.com/office/powerpoint/2010/main" val="1424362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Stacked </a:t>
            </a:r>
            <a:r>
              <a:rPr lang="en-US" altLang="zh-TW" i="1" dirty="0" err="1"/>
              <a:t>Autoencoders</a:t>
            </a:r>
            <a:r>
              <a:rPr lang="en-US" altLang="zh-TW" i="1" dirty="0"/>
              <a:t> </a:t>
            </a:r>
            <a:r>
              <a:rPr lang="en-US" altLang="zh-TW" i="1" dirty="0" smtClean="0"/>
              <a:t>Architecture</a:t>
            </a:r>
            <a:endParaRPr kumimoji="1" lang="zh-TW" altLang="en-US" dirty="0"/>
          </a:p>
        </p:txBody>
      </p:sp>
      <p:sp>
        <p:nvSpPr>
          <p:cNvPr id="3" name="內容版面配置區 2"/>
          <p:cNvSpPr>
            <a:spLocks noGrp="1"/>
          </p:cNvSpPr>
          <p:nvPr>
            <p:ph idx="1"/>
          </p:nvPr>
        </p:nvSpPr>
        <p:spPr>
          <a:xfrm>
            <a:off x="838200" y="1825625"/>
            <a:ext cx="10515600" cy="658267"/>
          </a:xfrm>
        </p:spPr>
        <p:txBody>
          <a:bodyPr/>
          <a:lstStyle/>
          <a:p>
            <a:pPr marL="0" indent="0">
              <a:buNone/>
            </a:pPr>
            <a:r>
              <a:rPr lang="en-US" altLang="zh-TW" dirty="0"/>
              <a:t>Sun’s </a:t>
            </a:r>
            <a:r>
              <a:rPr lang="en-US" altLang="zh-TW" b="1" dirty="0" err="1"/>
              <a:t>DeepHear</a:t>
            </a:r>
            <a:r>
              <a:rPr lang="en-US" altLang="zh-TW" dirty="0"/>
              <a:t> Ragtime Melody Generation System </a:t>
            </a:r>
          </a:p>
        </p:txBody>
      </p:sp>
      <p:pic>
        <p:nvPicPr>
          <p:cNvPr id="4" name="te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44339" y="2483892"/>
            <a:ext cx="812800" cy="812800"/>
          </a:xfrm>
          <a:prstGeom prst="rect">
            <a:avLst/>
          </a:prstGeom>
        </p:spPr>
      </p:pic>
      <p:sp>
        <p:nvSpPr>
          <p:cNvPr id="5" name="文字方塊 4"/>
          <p:cNvSpPr txBox="1"/>
          <p:nvPr/>
        </p:nvSpPr>
        <p:spPr>
          <a:xfrm>
            <a:off x="1160060" y="2483892"/>
            <a:ext cx="4940489" cy="2862322"/>
          </a:xfrm>
          <a:prstGeom prst="rect">
            <a:avLst/>
          </a:prstGeom>
          <a:noFill/>
        </p:spPr>
        <p:txBody>
          <a:bodyPr wrap="square" rtlCol="0">
            <a:spAutoFit/>
          </a:bodyPr>
          <a:lstStyle/>
          <a:p>
            <a:r>
              <a:rPr kumimoji="1" lang="en-US" altLang="zh-TW" dirty="0" smtClean="0"/>
              <a:t>Data set - </a:t>
            </a:r>
            <a:r>
              <a:rPr lang="en-US" altLang="zh-TW" dirty="0" smtClean="0"/>
              <a:t>600 measures of Scott Joplin’s ragtime music ,</a:t>
            </a:r>
            <a:r>
              <a:rPr lang="en-US" altLang="zh-TW" dirty="0"/>
              <a:t> nodes is around 5000 </a:t>
            </a:r>
            <a:endParaRPr lang="zh-TW" altLang="en-US" dirty="0" smtClean="0"/>
          </a:p>
          <a:p>
            <a:endParaRPr lang="zh-TW" altLang="en-US" dirty="0" smtClean="0"/>
          </a:p>
          <a:p>
            <a:r>
              <a:rPr lang="en-US" altLang="zh-TW" dirty="0"/>
              <a:t>He measured the </a:t>
            </a:r>
            <a:r>
              <a:rPr lang="en-US" altLang="zh-TW" dirty="0" smtClean="0"/>
              <a:t>similarity </a:t>
            </a:r>
            <a:r>
              <a:rPr lang="en-US" altLang="zh-TW" dirty="0"/>
              <a:t>and found that, on average, its value is 59.6% </a:t>
            </a:r>
            <a:r>
              <a:rPr lang="en-US" altLang="zh-TW" dirty="0" smtClean="0"/>
              <a:t>. </a:t>
            </a:r>
            <a:r>
              <a:rPr lang="en-US" altLang="zh-TW" dirty="0"/>
              <a:t>but does not prevent most of generated pieces </a:t>
            </a:r>
            <a:r>
              <a:rPr lang="en-US" altLang="zh-TW" dirty="0" smtClean="0"/>
              <a:t>to </a:t>
            </a:r>
            <a:r>
              <a:rPr lang="en-US" altLang="zh-TW" dirty="0"/>
              <a:t>sound different. </a:t>
            </a:r>
          </a:p>
          <a:p>
            <a:endParaRPr lang="zh-TW" altLang="en-US" dirty="0" smtClean="0"/>
          </a:p>
          <a:p>
            <a:endParaRPr lang="zh-TW" altLang="en-US" dirty="0"/>
          </a:p>
          <a:p>
            <a:endParaRPr lang="zh-TW" altLang="en-US" dirty="0" smtClean="0"/>
          </a:p>
          <a:p>
            <a:endParaRPr lang="en-US" altLang="zh-TW" dirty="0"/>
          </a:p>
        </p:txBody>
      </p:sp>
      <p:pic>
        <p:nvPicPr>
          <p:cNvPr id="6" name="圖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9480" y="3332539"/>
            <a:ext cx="6282519" cy="3016340"/>
          </a:xfrm>
          <a:prstGeom prst="rect">
            <a:avLst/>
          </a:prstGeom>
        </p:spPr>
      </p:pic>
      <p:sp>
        <p:nvSpPr>
          <p:cNvPr id="7" name="內容版面配置區 2"/>
          <p:cNvSpPr txBox="1">
            <a:spLocks/>
          </p:cNvSpPr>
          <p:nvPr/>
        </p:nvSpPr>
        <p:spPr>
          <a:xfrm>
            <a:off x="838200" y="4378839"/>
            <a:ext cx="3350342" cy="591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ltLang="zh-TW" smtClean="0"/>
              <a:t>DeepAutoController</a:t>
            </a:r>
            <a:endParaRPr lang="en-US" altLang="zh-TW" dirty="0"/>
          </a:p>
        </p:txBody>
      </p:sp>
      <p:pic>
        <p:nvPicPr>
          <p:cNvPr id="8" name="Ragtime Piano  SCOTT JOPLIN .  The Entertainer  (19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644339" y="1689016"/>
            <a:ext cx="812800" cy="812800"/>
          </a:xfrm>
          <a:prstGeom prst="rect">
            <a:avLst/>
          </a:prstGeom>
        </p:spPr>
      </p:pic>
      <p:sp>
        <p:nvSpPr>
          <p:cNvPr id="9" name="文字方塊 8"/>
          <p:cNvSpPr txBox="1"/>
          <p:nvPr/>
        </p:nvSpPr>
        <p:spPr>
          <a:xfrm>
            <a:off x="1160060" y="5023048"/>
            <a:ext cx="2782621" cy="646331"/>
          </a:xfrm>
          <a:prstGeom prst="rect">
            <a:avLst/>
          </a:prstGeom>
          <a:noFill/>
        </p:spPr>
        <p:txBody>
          <a:bodyPr wrap="none" rtlCol="0">
            <a:spAutoFit/>
          </a:bodyPr>
          <a:lstStyle/>
          <a:p>
            <a:r>
              <a:rPr kumimoji="1" lang="en-US" altLang="zh-TW" dirty="0" smtClean="0"/>
              <a:t>Same as </a:t>
            </a:r>
            <a:r>
              <a:rPr kumimoji="1" lang="en-US" altLang="zh-TW" dirty="0" err="1" smtClean="0"/>
              <a:t>Deephear</a:t>
            </a:r>
            <a:r>
              <a:rPr kumimoji="1" lang="en-US" altLang="zh-TW" dirty="0" smtClean="0"/>
              <a:t> </a:t>
            </a:r>
          </a:p>
          <a:p>
            <a:r>
              <a:rPr kumimoji="1" lang="en-US" altLang="zh-TW" dirty="0" smtClean="0"/>
              <a:t>Use audio generated by FFT</a:t>
            </a:r>
            <a:endParaRPr kumimoji="1" lang="zh-TW" altLang="en-US" dirty="0"/>
          </a:p>
        </p:txBody>
      </p:sp>
    </p:spTree>
    <p:extLst>
      <p:ext uri="{BB962C8B-B14F-4D97-AF65-F5344CB8AC3E}">
        <p14:creationId xmlns:p14="http://schemas.microsoft.com/office/powerpoint/2010/main" val="687228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4569"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err="1"/>
              <a:t>Feedforward</a:t>
            </a:r>
            <a:r>
              <a:rPr lang="en-US" altLang="zh-TW" i="1" dirty="0"/>
              <a:t> &amp; RNN </a:t>
            </a:r>
            <a:r>
              <a:rPr lang="en-US" altLang="zh-TW" i="1" dirty="0" smtClean="0"/>
              <a:t>Architectures</a:t>
            </a:r>
            <a:endParaRPr kumimoji="1" lang="zh-TW" altLang="en-US" dirty="0"/>
          </a:p>
        </p:txBody>
      </p:sp>
      <p:sp>
        <p:nvSpPr>
          <p:cNvPr id="3" name="內容版面配置區 2"/>
          <p:cNvSpPr>
            <a:spLocks noGrp="1"/>
          </p:cNvSpPr>
          <p:nvPr>
            <p:ph idx="1"/>
          </p:nvPr>
        </p:nvSpPr>
        <p:spPr>
          <a:xfrm>
            <a:off x="838200" y="1825625"/>
            <a:ext cx="10515600" cy="4879976"/>
          </a:xfrm>
        </p:spPr>
        <p:txBody>
          <a:bodyPr>
            <a:noAutofit/>
          </a:bodyPr>
          <a:lstStyle/>
          <a:p>
            <a:pPr marL="0" indent="0">
              <a:buNone/>
            </a:pPr>
            <a:r>
              <a:rPr lang="nb-NO" altLang="zh-TW" sz="2500" dirty="0" err="1"/>
              <a:t>Hadjeres</a:t>
            </a:r>
            <a:r>
              <a:rPr lang="nb-NO" altLang="zh-TW" sz="2500" dirty="0"/>
              <a:t> </a:t>
            </a:r>
            <a:r>
              <a:rPr lang="nb-NO" altLang="zh-TW" sz="2500" i="1" dirty="0"/>
              <a:t>et </a:t>
            </a:r>
            <a:r>
              <a:rPr lang="nb-NO" altLang="zh-TW" sz="2500" i="1" dirty="0" err="1"/>
              <a:t>al.</a:t>
            </a:r>
            <a:r>
              <a:rPr lang="nb-NO" altLang="zh-TW" sz="2500" dirty="0" err="1"/>
              <a:t>’s</a:t>
            </a:r>
            <a:r>
              <a:rPr lang="nb-NO" altLang="zh-TW" sz="2500" dirty="0"/>
              <a:t> </a:t>
            </a:r>
            <a:r>
              <a:rPr lang="nb-NO" altLang="zh-TW" sz="2500" b="1" dirty="0" err="1"/>
              <a:t>DeepBach</a:t>
            </a:r>
            <a:r>
              <a:rPr lang="nb-NO" altLang="zh-TW" sz="2500" dirty="0"/>
              <a:t> </a:t>
            </a:r>
            <a:r>
              <a:rPr lang="nb-NO" altLang="zh-TW" sz="2500" dirty="0" err="1"/>
              <a:t>Chorale</a:t>
            </a:r>
            <a:r>
              <a:rPr lang="nb-NO" altLang="zh-TW" sz="2500" dirty="0"/>
              <a:t> System </a:t>
            </a:r>
          </a:p>
          <a:p>
            <a:pPr marL="0" indent="0">
              <a:buNone/>
            </a:pPr>
            <a:r>
              <a:rPr lang="en-US" altLang="zh-TW" sz="2000" dirty="0" smtClean="0"/>
              <a:t>	specialized </a:t>
            </a:r>
            <a:r>
              <a:rPr lang="en-US" altLang="zh-TW" sz="2000" dirty="0"/>
              <a:t>for </a:t>
            </a:r>
            <a:r>
              <a:rPr lang="en-US" altLang="zh-TW" sz="2000" b="1" dirty="0"/>
              <a:t>Bach</a:t>
            </a:r>
            <a:r>
              <a:rPr lang="en-US" altLang="zh-TW" sz="2000" dirty="0"/>
              <a:t> chorales </a:t>
            </a:r>
          </a:p>
          <a:p>
            <a:pPr marL="0" indent="0">
              <a:buNone/>
            </a:pPr>
            <a:r>
              <a:rPr lang="en-US" altLang="zh-TW" sz="2000" dirty="0" smtClean="0"/>
              <a:t>	</a:t>
            </a:r>
            <a:r>
              <a:rPr lang="en-US" altLang="zh-TW" sz="2000" b="1" u="sng" dirty="0" smtClean="0"/>
              <a:t>two </a:t>
            </a:r>
            <a:r>
              <a:rPr lang="en-US" altLang="zh-TW" sz="2000" b="1" i="1" u="sng" dirty="0"/>
              <a:t>recurrent </a:t>
            </a:r>
            <a:r>
              <a:rPr lang="en-US" altLang="zh-TW" sz="2000" b="1" u="sng" dirty="0"/>
              <a:t>(LSTMs) </a:t>
            </a:r>
            <a:r>
              <a:rPr lang="en-US" altLang="zh-TW" sz="2000" b="1" dirty="0"/>
              <a:t>and two </a:t>
            </a:r>
            <a:r>
              <a:rPr lang="en-US" altLang="zh-TW" sz="2000" b="1" i="1" u="sng" dirty="0" err="1"/>
              <a:t>feedforward</a:t>
            </a:r>
            <a:r>
              <a:rPr lang="en-US" altLang="zh-TW" sz="2000" b="1" i="1" u="sng" dirty="0"/>
              <a:t> </a:t>
            </a:r>
            <a:r>
              <a:rPr lang="en-US" altLang="zh-TW" sz="2000" b="1" u="sng" dirty="0"/>
              <a:t>networks </a:t>
            </a:r>
          </a:p>
          <a:p>
            <a:pPr marL="0" indent="0">
              <a:buNone/>
            </a:pPr>
            <a:r>
              <a:rPr kumimoji="1" lang="en-US" altLang="zh-TW" sz="2000" dirty="0" smtClean="0"/>
              <a:t>	</a:t>
            </a:r>
            <a:r>
              <a:rPr lang="en-US" altLang="zh-TW" sz="2000" b="1" dirty="0" smtClean="0"/>
              <a:t>considers </a:t>
            </a:r>
            <a:r>
              <a:rPr lang="en-US" altLang="zh-TW" sz="2000" b="1" dirty="0"/>
              <a:t>the </a:t>
            </a:r>
            <a:r>
              <a:rPr lang="en-US" altLang="zh-TW" sz="2000" b="1" u="sng" dirty="0"/>
              <a:t>two directions </a:t>
            </a:r>
            <a:r>
              <a:rPr lang="en-US" altLang="zh-TW" sz="2000" b="1" i="1" dirty="0"/>
              <a:t>forward </a:t>
            </a:r>
            <a:r>
              <a:rPr lang="en-US" altLang="zh-TW" sz="2000" b="1" dirty="0" smtClean="0"/>
              <a:t>and </a:t>
            </a:r>
            <a:r>
              <a:rPr lang="en-US" altLang="zh-TW" sz="2000" b="1" i="1" dirty="0"/>
              <a:t>backwards </a:t>
            </a:r>
            <a:r>
              <a:rPr lang="en-US" altLang="zh-TW" sz="2000" b="1" dirty="0"/>
              <a:t>in time. </a:t>
            </a:r>
          </a:p>
          <a:p>
            <a:pPr marL="0" indent="0">
              <a:buNone/>
            </a:pPr>
            <a:r>
              <a:rPr kumimoji="1" lang="en-US" altLang="zh-TW" sz="2000" dirty="0" smtClean="0"/>
              <a:t>	</a:t>
            </a:r>
            <a:r>
              <a:rPr kumimoji="1" lang="en-US" altLang="zh-TW" sz="2000" b="1" dirty="0" smtClean="0"/>
              <a:t>Train -</a:t>
            </a:r>
          </a:p>
          <a:p>
            <a:pPr marL="0" indent="0">
              <a:buNone/>
            </a:pPr>
            <a:r>
              <a:rPr kumimoji="1" lang="en-US" altLang="zh-TW" sz="2000" dirty="0" smtClean="0"/>
              <a:t>		</a:t>
            </a:r>
            <a:r>
              <a:rPr lang="en-US" altLang="zh-TW" sz="2000" dirty="0" smtClean="0"/>
              <a:t>4 </a:t>
            </a:r>
            <a:r>
              <a:rPr lang="en-US" altLang="zh-TW" sz="2000" dirty="0"/>
              <a:t>times, one for each </a:t>
            </a:r>
            <a:r>
              <a:rPr lang="en-US" altLang="zh-TW" sz="2000" dirty="0" smtClean="0"/>
              <a:t>voice</a:t>
            </a:r>
            <a:endParaRPr lang="en-US" altLang="zh-TW" sz="2000" dirty="0"/>
          </a:p>
          <a:p>
            <a:pPr marL="0" indent="0">
              <a:buNone/>
            </a:pPr>
            <a:r>
              <a:rPr kumimoji="1" lang="en-US" altLang="zh-TW" sz="2000" dirty="0" smtClean="0"/>
              <a:t>		</a:t>
            </a:r>
            <a:r>
              <a:rPr lang="en-US" altLang="zh-TW" sz="2000" dirty="0" smtClean="0"/>
              <a:t>Transpose (C or Am)</a:t>
            </a:r>
            <a:endParaRPr lang="en-US" altLang="zh-TW" sz="2000" dirty="0"/>
          </a:p>
          <a:p>
            <a:pPr marL="0" indent="0">
              <a:buNone/>
            </a:pPr>
            <a:r>
              <a:rPr kumimoji="1" lang="en-US" altLang="zh-TW" sz="2000" dirty="0" smtClean="0"/>
              <a:t>		Two special </a:t>
            </a:r>
            <a:r>
              <a:rPr kumimoji="1" lang="en-US" altLang="zh-TW" sz="2000" dirty="0" err="1" smtClean="0"/>
              <a:t>representaion</a:t>
            </a:r>
            <a:r>
              <a:rPr kumimoji="1" lang="en-US" altLang="zh-TW" sz="2000" dirty="0" smtClean="0"/>
              <a:t> :</a:t>
            </a:r>
          </a:p>
          <a:p>
            <a:pPr marL="0" indent="0">
              <a:buNone/>
            </a:pPr>
            <a:r>
              <a:rPr kumimoji="1" lang="en-US" altLang="zh-TW" sz="2000" dirty="0"/>
              <a:t>	</a:t>
            </a:r>
            <a:r>
              <a:rPr kumimoji="1" lang="en-US" altLang="zh-TW" sz="2000" dirty="0" smtClean="0"/>
              <a:t>		</a:t>
            </a:r>
            <a:r>
              <a:rPr lang="en-US" altLang="zh-TW" sz="2000" i="1" dirty="0"/>
              <a:t> hold symbol </a:t>
            </a:r>
            <a:r>
              <a:rPr lang="en-US" altLang="zh-TW" sz="2000" dirty="0" smtClean="0"/>
              <a:t>( _</a:t>
            </a:r>
            <a:r>
              <a:rPr lang="zh-TW" altLang="en-US" sz="2000" dirty="0" smtClean="0"/>
              <a:t> </a:t>
            </a:r>
            <a:r>
              <a:rPr lang="en-US" altLang="zh-TW" sz="2000" dirty="0" smtClean="0"/>
              <a:t>) </a:t>
            </a:r>
            <a:endParaRPr lang="zh-TW" altLang="en-US" sz="2000" dirty="0" smtClean="0"/>
          </a:p>
          <a:p>
            <a:pPr marL="0" indent="0">
              <a:buNone/>
            </a:pPr>
            <a:r>
              <a:rPr lang="zh-TW" altLang="en-US" sz="2000" dirty="0"/>
              <a:t>	</a:t>
            </a:r>
            <a:r>
              <a:rPr lang="en-US" altLang="zh-TW" sz="2000" dirty="0" smtClean="0"/>
              <a:t>	</a:t>
            </a:r>
            <a:r>
              <a:rPr lang="zh-TW" altLang="en-US" sz="2000" dirty="0" smtClean="0"/>
              <a:t>	</a:t>
            </a:r>
            <a:r>
              <a:rPr lang="en-US" altLang="zh-TW" sz="2000" i="1" dirty="0" smtClean="0"/>
              <a:t>real names </a:t>
            </a:r>
            <a:r>
              <a:rPr lang="en-US" altLang="zh-TW" sz="2000" dirty="0" smtClean="0"/>
              <a:t>and not their MIDI pitches </a:t>
            </a:r>
            <a:endParaRPr lang="zh-TW" altLang="en-US" sz="2000" dirty="0" smtClean="0"/>
          </a:p>
          <a:p>
            <a:pPr marL="0" indent="0">
              <a:buNone/>
            </a:pPr>
            <a:r>
              <a:rPr lang="zh-TW" altLang="en-US" sz="2000" dirty="0"/>
              <a:t>	</a:t>
            </a:r>
            <a:r>
              <a:rPr lang="en-US" altLang="zh-TW" sz="2000" dirty="0" smtClean="0"/>
              <a:t>	</a:t>
            </a:r>
            <a:r>
              <a:rPr lang="zh-TW" altLang="en-US" sz="2000" dirty="0" smtClean="0"/>
              <a:t>	</a:t>
            </a:r>
            <a:r>
              <a:rPr lang="en-US" altLang="zh-TW" sz="2000" dirty="0" smtClean="0"/>
              <a:t>(e.g., </a:t>
            </a:r>
            <a:r>
              <a:rPr lang="en-US" altLang="zh-TW" sz="2000" i="1" dirty="0" smtClean="0"/>
              <a:t>F</a:t>
            </a:r>
            <a:r>
              <a:rPr lang="en-US" altLang="zh-TW" sz="2000" dirty="0" smtClean="0"/>
              <a:t># is different from a </a:t>
            </a:r>
            <a:r>
              <a:rPr lang="en-US" altLang="zh-TW" sz="2000" i="1" dirty="0" smtClean="0"/>
              <a:t>Gb</a:t>
            </a:r>
            <a:r>
              <a:rPr lang="en-US" altLang="zh-TW" sz="2000" dirty="0" smtClean="0"/>
              <a:t>) </a:t>
            </a:r>
          </a:p>
          <a:p>
            <a:pPr marL="0" indent="0">
              <a:buNone/>
            </a:pPr>
            <a:r>
              <a:rPr lang="zh-TW" altLang="en-US" sz="2000" dirty="0" smtClean="0"/>
              <a:t>	</a:t>
            </a:r>
            <a:r>
              <a:rPr lang="en-US" altLang="zh-TW" sz="2000" b="1" dirty="0" smtClean="0"/>
              <a:t>Generation - </a:t>
            </a:r>
            <a:r>
              <a:rPr lang="en-US" altLang="zh-TW" sz="2000" dirty="0" smtClean="0"/>
              <a:t>Gibbs sampling  (simple version )</a:t>
            </a:r>
          </a:p>
        </p:txBody>
      </p:sp>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8090" y="1331014"/>
            <a:ext cx="4006645" cy="5526986"/>
          </a:xfrm>
          <a:prstGeom prst="rect">
            <a:avLst/>
          </a:prstGeom>
        </p:spPr>
      </p:pic>
      <p:pic>
        <p:nvPicPr>
          <p:cNvPr id="5" name="DeepBach harmonization in the style of Bach generated using deep lear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31473" y="1690688"/>
            <a:ext cx="812800" cy="812800"/>
          </a:xfrm>
          <a:prstGeom prst="rect">
            <a:avLst/>
          </a:prstGeom>
        </p:spPr>
      </p:pic>
    </p:spTree>
    <p:extLst>
      <p:ext uri="{BB962C8B-B14F-4D97-AF65-F5344CB8AC3E}">
        <p14:creationId xmlns:p14="http://schemas.microsoft.com/office/powerpoint/2010/main" val="10896065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838200" y="1064702"/>
            <a:ext cx="4381199" cy="584775"/>
          </a:xfrm>
          <a:prstGeom prst="rect">
            <a:avLst/>
          </a:prstGeom>
          <a:noFill/>
        </p:spPr>
        <p:txBody>
          <a:bodyPr wrap="none" rtlCol="0">
            <a:spAutoFit/>
          </a:bodyPr>
          <a:lstStyle/>
          <a:p>
            <a:r>
              <a:rPr lang="en-US" altLang="zh-TW" sz="3200" b="1" dirty="0" smtClean="0"/>
              <a:t>RBM </a:t>
            </a:r>
            <a:r>
              <a:rPr lang="en-US" altLang="zh-TW" sz="3200" b="1" dirty="0"/>
              <a:t>Polyphonic System </a:t>
            </a:r>
          </a:p>
        </p:txBody>
      </p:sp>
      <p:sp>
        <p:nvSpPr>
          <p:cNvPr id="6" name="文字方塊 5"/>
          <p:cNvSpPr txBox="1"/>
          <p:nvPr/>
        </p:nvSpPr>
        <p:spPr>
          <a:xfrm>
            <a:off x="2050865" y="1687392"/>
            <a:ext cx="4464684" cy="523220"/>
          </a:xfrm>
          <a:prstGeom prst="rect">
            <a:avLst/>
          </a:prstGeom>
          <a:noFill/>
        </p:spPr>
        <p:txBody>
          <a:bodyPr wrap="none" rtlCol="0">
            <a:spAutoFit/>
          </a:bodyPr>
          <a:lstStyle/>
          <a:p>
            <a:r>
              <a:rPr lang="en-US" altLang="zh-TW" sz="2800" dirty="0" smtClean="0">
                <a:latin typeface="NimbusRomNo9L" charset="0"/>
              </a:rPr>
              <a:t>non-Boolean </a:t>
            </a:r>
            <a:r>
              <a:rPr lang="en-US" altLang="zh-TW" sz="2800" dirty="0">
                <a:latin typeface="NimbusRomNo9L" charset="0"/>
              </a:rPr>
              <a:t>model of RBM </a:t>
            </a:r>
            <a:r>
              <a:rPr kumimoji="1" lang="en-US" altLang="zh-TW" sz="2600" dirty="0" smtClean="0"/>
              <a:t> </a:t>
            </a:r>
            <a:endParaRPr lang="en-US" altLang="zh-TW" sz="2600" dirty="0"/>
          </a:p>
        </p:txBody>
      </p:sp>
      <p:sp>
        <p:nvSpPr>
          <p:cNvPr id="8" name="文字方塊 7"/>
          <p:cNvSpPr txBox="1"/>
          <p:nvPr/>
        </p:nvSpPr>
        <p:spPr>
          <a:xfrm>
            <a:off x="838200" y="2248527"/>
            <a:ext cx="5278881" cy="584775"/>
          </a:xfrm>
          <a:prstGeom prst="rect">
            <a:avLst/>
          </a:prstGeom>
          <a:noFill/>
        </p:spPr>
        <p:txBody>
          <a:bodyPr wrap="none" rtlCol="0">
            <a:spAutoFit/>
          </a:bodyPr>
          <a:lstStyle/>
          <a:p>
            <a:r>
              <a:rPr lang="de-DE" altLang="zh-TW" sz="3200" b="1" dirty="0" smtClean="0"/>
              <a:t>RNN-RBM </a:t>
            </a:r>
            <a:r>
              <a:rPr lang="de-DE" altLang="zh-TW" sz="3200" b="1" dirty="0" err="1"/>
              <a:t>Polyphonic</a:t>
            </a:r>
            <a:r>
              <a:rPr lang="de-DE" altLang="zh-TW" sz="3200" b="1" dirty="0"/>
              <a:t> System </a:t>
            </a: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708" y="1687392"/>
            <a:ext cx="5655248" cy="3136317"/>
          </a:xfrm>
          <a:prstGeom prst="rect">
            <a:avLst/>
          </a:prstGeom>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6" y="5069840"/>
            <a:ext cx="12192000" cy="1788160"/>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690" y="2914860"/>
            <a:ext cx="4140501" cy="2110528"/>
          </a:xfrm>
          <a:prstGeom prst="rect">
            <a:avLst/>
          </a:prstGeom>
        </p:spPr>
      </p:pic>
    </p:spTree>
    <p:extLst>
      <p:ext uri="{BB962C8B-B14F-4D97-AF65-F5344CB8AC3E}">
        <p14:creationId xmlns:p14="http://schemas.microsoft.com/office/powerpoint/2010/main" val="1257584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de-DE" altLang="zh-TW" dirty="0" err="1"/>
              <a:t>Makris</a:t>
            </a:r>
            <a:r>
              <a:rPr lang="de-DE" altLang="zh-TW" dirty="0"/>
              <a:t> </a:t>
            </a:r>
            <a:r>
              <a:rPr lang="de-DE" altLang="zh-TW" i="1" dirty="0"/>
              <a:t>et </a:t>
            </a:r>
            <a:r>
              <a:rPr lang="de-DE" altLang="zh-TW" i="1" dirty="0" err="1"/>
              <a:t>al.</a:t>
            </a:r>
            <a:r>
              <a:rPr lang="de-DE" altLang="zh-TW" dirty="0" err="1"/>
              <a:t>’s</a:t>
            </a:r>
            <a:r>
              <a:rPr lang="de-DE" altLang="zh-TW" dirty="0"/>
              <a:t> </a:t>
            </a:r>
            <a:r>
              <a:rPr lang="de-DE" altLang="zh-TW" dirty="0" err="1"/>
              <a:t>Rhythm</a:t>
            </a:r>
            <a:r>
              <a:rPr lang="de-DE" altLang="zh-TW" dirty="0"/>
              <a:t> Generation </a:t>
            </a:r>
            <a:r>
              <a:rPr lang="de-DE" altLang="zh-TW" dirty="0" smtClean="0"/>
              <a:t>System</a:t>
            </a:r>
            <a:endParaRPr kumimoji="1" lang="zh-TW" altLang="en-US" dirty="0"/>
          </a:p>
        </p:txBody>
      </p:sp>
      <p:sp>
        <p:nvSpPr>
          <p:cNvPr id="3" name="內容版面配置區 2"/>
          <p:cNvSpPr>
            <a:spLocks noGrp="1"/>
          </p:cNvSpPr>
          <p:nvPr>
            <p:ph idx="1"/>
          </p:nvPr>
        </p:nvSpPr>
        <p:spPr/>
        <p:txBody>
          <a:bodyPr/>
          <a:lstStyle/>
          <a:p>
            <a:pPr marL="0" indent="0">
              <a:buNone/>
            </a:pPr>
            <a:r>
              <a:rPr lang="en-US" altLang="zh-TW" dirty="0" smtClean="0"/>
              <a:t>rock </a:t>
            </a:r>
            <a:r>
              <a:rPr lang="en-US" altLang="zh-TW" dirty="0"/>
              <a:t>bands tablatures from the Web and converted to </a:t>
            </a:r>
            <a:r>
              <a:rPr lang="en-US" altLang="zh-TW" dirty="0" smtClean="0"/>
              <a:t>MIDI</a:t>
            </a:r>
          </a:p>
          <a:p>
            <a:pPr marL="0" indent="0">
              <a:buNone/>
            </a:pPr>
            <a:r>
              <a:rPr lang="en-US" altLang="zh-TW" dirty="0"/>
              <a:t>drums -</a:t>
            </a:r>
            <a:r>
              <a:rPr lang="en-US" altLang="zh-TW" dirty="0" smtClean="0"/>
              <a:t> 5 </a:t>
            </a:r>
            <a:r>
              <a:rPr lang="en-US" altLang="zh-TW" dirty="0"/>
              <a:t>components </a:t>
            </a:r>
            <a:r>
              <a:rPr lang="en-US" altLang="zh-TW" dirty="0" smtClean="0"/>
              <a:t> (ex :11101) , Bass – 4(?)+3 component</a:t>
            </a:r>
            <a:r>
              <a:rPr lang="zh-TW" altLang="en-US" dirty="0" smtClean="0"/>
              <a:t> </a:t>
            </a:r>
            <a:endParaRPr lang="en-US" altLang="zh-TW" dirty="0"/>
          </a:p>
          <a:p>
            <a:pPr marL="0" indent="0">
              <a:buNone/>
            </a:pPr>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595" y="3117953"/>
            <a:ext cx="8784135" cy="2848131"/>
          </a:xfrm>
          <a:prstGeom prst="rect">
            <a:avLst/>
          </a:prstGeom>
        </p:spPr>
      </p:pic>
    </p:spTree>
    <p:extLst>
      <p:ext uri="{BB962C8B-B14F-4D97-AF65-F5344CB8AC3E}">
        <p14:creationId xmlns:p14="http://schemas.microsoft.com/office/powerpoint/2010/main" val="925731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nl-NL" altLang="zh-TW" dirty="0" err="1" smtClean="0"/>
              <a:t>WaveNet</a:t>
            </a:r>
            <a:r>
              <a:rPr lang="nl-NL" altLang="zh-TW" dirty="0" smtClean="0"/>
              <a:t> </a:t>
            </a:r>
            <a:r>
              <a:rPr lang="nl-NL" altLang="zh-TW" dirty="0"/>
              <a:t>Audio </a:t>
            </a:r>
            <a:r>
              <a:rPr lang="nl-NL" altLang="zh-TW" dirty="0" err="1"/>
              <a:t>Generation</a:t>
            </a:r>
            <a:r>
              <a:rPr lang="nl-NL" altLang="zh-TW" dirty="0"/>
              <a:t> </a:t>
            </a:r>
            <a:r>
              <a:rPr lang="nl-NL" altLang="zh-TW" dirty="0" smtClean="0"/>
              <a:t>System</a:t>
            </a:r>
            <a:endParaRPr kumimoji="1" lang="zh-TW" altLang="en-US" dirty="0"/>
          </a:p>
        </p:txBody>
      </p:sp>
      <p:sp>
        <p:nvSpPr>
          <p:cNvPr id="3" name="內容版面配置區 2"/>
          <p:cNvSpPr>
            <a:spLocks noGrp="1"/>
          </p:cNvSpPr>
          <p:nvPr>
            <p:ph idx="1"/>
          </p:nvPr>
        </p:nvSpPr>
        <p:spPr/>
        <p:txBody>
          <a:bodyPr/>
          <a:lstStyle/>
          <a:p>
            <a:r>
              <a:rPr lang="en-US" altLang="zh-TW" dirty="0"/>
              <a:t>multi-speaker, </a:t>
            </a:r>
            <a:r>
              <a:rPr lang="en-US" altLang="zh-TW" dirty="0" smtClean="0"/>
              <a:t>text-to-speech </a:t>
            </a:r>
            <a:r>
              <a:rPr lang="en-US" altLang="zh-TW" dirty="0"/>
              <a:t>(TTS) and music </a:t>
            </a:r>
            <a:endParaRPr lang="zh-TW" altLang="en-US" dirty="0" smtClean="0"/>
          </a:p>
          <a:p>
            <a:r>
              <a:rPr lang="en-US" altLang="zh-TW" dirty="0" smtClean="0"/>
              <a:t>per </a:t>
            </a:r>
            <a:r>
              <a:rPr lang="en-US" altLang="zh-TW" dirty="0"/>
              <a:t>time step – </a:t>
            </a:r>
            <a:r>
              <a:rPr lang="en-US" altLang="zh-TW" dirty="0" smtClean="0"/>
              <a:t>65,536</a:t>
            </a:r>
            <a:r>
              <a:rPr lang="zh-TW" altLang="en-US" dirty="0" smtClean="0"/>
              <a:t> </a:t>
            </a:r>
            <a:r>
              <a:rPr lang="en-US" altLang="zh-TW" dirty="0" smtClean="0"/>
              <a:t>-&gt; </a:t>
            </a:r>
            <a:r>
              <a:rPr lang="en-US" altLang="zh-TW" dirty="0"/>
              <a:t>256 </a:t>
            </a:r>
            <a:r>
              <a:rPr lang="en-US" altLang="zh-TW" dirty="0" smtClean="0"/>
              <a:t> be tractable </a:t>
            </a:r>
            <a:endParaRPr lang="en-US" altLang="zh-TW" dirty="0"/>
          </a:p>
          <a:p>
            <a:r>
              <a:rPr lang="en-US" altLang="zh-TW" dirty="0" smtClean="0"/>
              <a:t>Dataset – (1) 200 </a:t>
            </a:r>
            <a:r>
              <a:rPr lang="en-US" altLang="zh-TW" dirty="0"/>
              <a:t>hours of music </a:t>
            </a:r>
            <a:r>
              <a:rPr lang="en-US" altLang="zh-TW" dirty="0" smtClean="0"/>
              <a:t>audio (2)  </a:t>
            </a:r>
            <a:r>
              <a:rPr lang="en-US" altLang="zh-TW" dirty="0"/>
              <a:t>YouTube piano </a:t>
            </a:r>
            <a:r>
              <a:rPr lang="en-US" altLang="zh-TW" dirty="0" smtClean="0"/>
              <a:t>solo</a:t>
            </a:r>
            <a:r>
              <a:rPr lang="zh-TW" altLang="en-US" dirty="0" smtClean="0"/>
              <a:t> </a:t>
            </a:r>
            <a:r>
              <a:rPr lang="en-US" altLang="zh-TW" dirty="0" smtClean="0"/>
              <a:t>60hr</a:t>
            </a:r>
          </a:p>
          <a:p>
            <a:r>
              <a:rPr lang="en-US" altLang="zh-TW" dirty="0" smtClean="0">
                <a:solidFill>
                  <a:srgbClr val="FF0000"/>
                </a:solidFill>
              </a:rPr>
              <a:t>Dilated</a:t>
            </a:r>
            <a:r>
              <a:rPr lang="en-US" altLang="zh-TW" dirty="0" smtClean="0"/>
              <a:t> </a:t>
            </a:r>
            <a:r>
              <a:rPr lang="en-US" altLang="zh-TW" dirty="0" smtClean="0">
                <a:solidFill>
                  <a:srgbClr val="FF0000"/>
                </a:solidFill>
              </a:rPr>
              <a:t>casual</a:t>
            </a:r>
            <a:r>
              <a:rPr lang="en-US" altLang="zh-TW" dirty="0" smtClean="0"/>
              <a:t> convolution</a:t>
            </a:r>
            <a:endParaRPr lang="en-US" altLang="zh-TW" dirty="0"/>
          </a:p>
          <a:p>
            <a:pPr marL="0" indent="0">
              <a:buNone/>
            </a:pPr>
            <a:endParaRPr kumimoji="1"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393" y="3759871"/>
            <a:ext cx="8819213" cy="3098129"/>
          </a:xfrm>
          <a:prstGeom prst="rect">
            <a:avLst/>
          </a:prstGeom>
        </p:spPr>
      </p:pic>
    </p:spTree>
    <p:extLst>
      <p:ext uri="{BB962C8B-B14F-4D97-AF65-F5344CB8AC3E}">
        <p14:creationId xmlns:p14="http://schemas.microsoft.com/office/powerpoint/2010/main" val="825123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3510" y="365125"/>
            <a:ext cx="11753538" cy="1325563"/>
          </a:xfrm>
        </p:spPr>
        <p:txBody>
          <a:bodyPr>
            <a:normAutofit/>
          </a:bodyPr>
          <a:lstStyle/>
          <a:p>
            <a:r>
              <a:rPr lang="en-US" altLang="zh-TW" smtClean="0"/>
              <a:t>C-RNN-GAN </a:t>
            </a:r>
            <a:r>
              <a:rPr lang="en-US" altLang="zh-TW" dirty="0"/>
              <a:t>Classical Polyphony Generation </a:t>
            </a:r>
            <a:r>
              <a:rPr lang="en-US" altLang="zh-TW" dirty="0" smtClean="0"/>
              <a:t>System</a:t>
            </a:r>
            <a:endParaRPr kumimoji="1" lang="zh-TW" altLang="en-US" dirty="0"/>
          </a:p>
        </p:txBody>
      </p:sp>
      <p:sp>
        <p:nvSpPr>
          <p:cNvPr id="3" name="內容版面配置區 2"/>
          <p:cNvSpPr>
            <a:spLocks noGrp="1"/>
          </p:cNvSpPr>
          <p:nvPr>
            <p:ph idx="1"/>
          </p:nvPr>
        </p:nvSpPr>
        <p:spPr>
          <a:xfrm>
            <a:off x="658317" y="1960537"/>
            <a:ext cx="5397709" cy="4351338"/>
          </a:xfrm>
        </p:spPr>
        <p:txBody>
          <a:bodyPr/>
          <a:lstStyle/>
          <a:p>
            <a:r>
              <a:rPr lang="en-US" altLang="zh-TW" dirty="0" smtClean="0"/>
              <a:t>Representation</a:t>
            </a:r>
            <a:r>
              <a:rPr lang="zh-TW" altLang="en-US" dirty="0" smtClean="0"/>
              <a:t> </a:t>
            </a:r>
            <a:r>
              <a:rPr lang="en-US" altLang="zh-TW" dirty="0" smtClean="0"/>
              <a:t>:</a:t>
            </a:r>
            <a:endParaRPr lang="zh-TW" altLang="en-US" dirty="0" smtClean="0"/>
          </a:p>
          <a:p>
            <a:pPr marL="0" indent="0">
              <a:buNone/>
            </a:pPr>
            <a:r>
              <a:rPr lang="zh-TW" altLang="en-US" dirty="0" smtClean="0"/>
              <a:t>	</a:t>
            </a:r>
            <a:r>
              <a:rPr lang="en-US" altLang="zh-TW" dirty="0" smtClean="0"/>
              <a:t>1.duration 2.pitch </a:t>
            </a:r>
            <a:endParaRPr lang="zh-TW" altLang="en-US" dirty="0" smtClean="0"/>
          </a:p>
          <a:p>
            <a:pPr marL="0" indent="0">
              <a:buNone/>
            </a:pPr>
            <a:r>
              <a:rPr lang="zh-TW" altLang="en-US" dirty="0" smtClean="0"/>
              <a:t>	</a:t>
            </a:r>
            <a:r>
              <a:rPr lang="en-US" altLang="zh-TW" dirty="0" smtClean="0"/>
              <a:t>3.intensity 4. time spen</a:t>
            </a:r>
            <a:r>
              <a:rPr lang="en-US" altLang="zh-TW" dirty="0"/>
              <a:t>t</a:t>
            </a:r>
          </a:p>
          <a:p>
            <a:r>
              <a:rPr lang="en-US" altLang="zh-TW" dirty="0" smtClean="0"/>
              <a:t>Dataset - classical music(MIDI) </a:t>
            </a:r>
          </a:p>
          <a:p>
            <a:r>
              <a:rPr lang="en-US" altLang="zh-TW" dirty="0" smtClean="0"/>
              <a:t>3,697pieces </a:t>
            </a:r>
            <a:r>
              <a:rPr lang="en-US" altLang="zh-TW" dirty="0"/>
              <a:t>from </a:t>
            </a:r>
            <a:r>
              <a:rPr lang="en-US" altLang="zh-TW" dirty="0" smtClean="0"/>
              <a:t>160 composers</a:t>
            </a:r>
            <a:endParaRPr lang="en-US" altLang="zh-TW" dirty="0"/>
          </a:p>
          <a:p>
            <a:r>
              <a:rPr lang="en-US" altLang="zh-TW" dirty="0" smtClean="0"/>
              <a:t>GAN but D and G are RNN(LSTM)</a:t>
            </a:r>
          </a:p>
          <a:p>
            <a:r>
              <a:rPr lang="en-US" altLang="zh-TW" dirty="0" smtClean="0"/>
              <a:t>RNN is bidirectional</a:t>
            </a:r>
            <a:endParaRPr lang="en-US" altLang="zh-TW"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321" y="1690688"/>
            <a:ext cx="6233756" cy="4365993"/>
          </a:xfrm>
          <a:prstGeom prst="rect">
            <a:avLst/>
          </a:prstGeom>
        </p:spPr>
      </p:pic>
    </p:spTree>
    <p:extLst>
      <p:ext uri="{BB962C8B-B14F-4D97-AF65-F5344CB8AC3E}">
        <p14:creationId xmlns:p14="http://schemas.microsoft.com/office/powerpoint/2010/main" val="13409686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da-DK" altLang="zh-TW" dirty="0" err="1" smtClean="0"/>
              <a:t>MidiNet</a:t>
            </a:r>
            <a:r>
              <a:rPr lang="da-DK" altLang="zh-TW" dirty="0" smtClean="0"/>
              <a:t> </a:t>
            </a:r>
            <a:r>
              <a:rPr lang="da-DK" altLang="zh-TW" dirty="0"/>
              <a:t>Pop Melody Generation </a:t>
            </a:r>
            <a:r>
              <a:rPr lang="da-DK" altLang="zh-TW" dirty="0" smtClean="0"/>
              <a:t>System</a:t>
            </a:r>
            <a:endParaRPr kumimoji="1" lang="zh-TW" altLang="en-US" dirty="0"/>
          </a:p>
        </p:txBody>
      </p:sp>
      <p:sp>
        <p:nvSpPr>
          <p:cNvPr id="3" name="內容版面配置區 2"/>
          <p:cNvSpPr>
            <a:spLocks noGrp="1"/>
          </p:cNvSpPr>
          <p:nvPr>
            <p:ph idx="1"/>
          </p:nvPr>
        </p:nvSpPr>
        <p:spPr/>
        <p:txBody>
          <a:bodyPr/>
          <a:lstStyle/>
          <a:p>
            <a:pPr marL="0" indent="0">
              <a:buNone/>
            </a:pPr>
            <a:r>
              <a:rPr kumimoji="1" lang="en-US" altLang="zh-TW" dirty="0" smtClean="0"/>
              <a:t>Dataset – 1022pop music (from </a:t>
            </a:r>
            <a:r>
              <a:rPr lang="en-US" altLang="zh-TW" dirty="0" smtClean="0"/>
              <a:t>tablatures </a:t>
            </a:r>
            <a:r>
              <a:rPr lang="en-US" altLang="zh-TW" dirty="0" err="1"/>
              <a:t>TheoryTab</a:t>
            </a:r>
            <a:r>
              <a:rPr lang="en-US" altLang="zh-TW" dirty="0"/>
              <a:t> </a:t>
            </a:r>
            <a:r>
              <a:rPr lang="en-US" altLang="zh-TW" dirty="0" smtClean="0"/>
              <a:t>)</a:t>
            </a:r>
            <a:r>
              <a:rPr kumimoji="1" lang="en-US" altLang="zh-TW" dirty="0" smtClean="0"/>
              <a:t> </a:t>
            </a:r>
          </a:p>
          <a:p>
            <a:pPr marL="0" indent="0">
              <a:buNone/>
            </a:pPr>
            <a:r>
              <a:rPr kumimoji="1" lang="en-US" altLang="zh-TW" dirty="0" smtClean="0"/>
              <a:t>	       transpose to same 2 octaves-&gt;</a:t>
            </a:r>
            <a:r>
              <a:rPr lang="cs-CZ" altLang="zh-TW" dirty="0" smtClean="0"/>
              <a:t> </a:t>
            </a:r>
            <a:r>
              <a:rPr lang="cs-CZ" altLang="zh-TW" dirty="0"/>
              <a:t>50,496 </a:t>
            </a:r>
            <a:r>
              <a:rPr lang="cs-CZ" altLang="zh-TW" dirty="0" err="1" smtClean="0"/>
              <a:t>bars</a:t>
            </a:r>
            <a:endParaRPr lang="cs-CZ" altLang="zh-TW" dirty="0"/>
          </a:p>
          <a:p>
            <a:pPr marL="0" indent="0">
              <a:buNone/>
            </a:pPr>
            <a:r>
              <a:rPr lang="cs-CZ" altLang="zh-TW" sz="2400" dirty="0" err="1" smtClean="0">
                <a:solidFill>
                  <a:srgbClr val="FF0000"/>
                </a:solidFill>
              </a:rPr>
              <a:t>Granularity</a:t>
            </a:r>
            <a:r>
              <a:rPr lang="cs-CZ" altLang="zh-TW" sz="2400" dirty="0" smtClean="0">
                <a:solidFill>
                  <a:srgbClr val="FF0000"/>
                </a:solidFill>
              </a:rPr>
              <a:t> </a:t>
            </a:r>
            <a:r>
              <a:rPr lang="cs-CZ" altLang="zh-TW" sz="2400" dirty="0" err="1" smtClean="0">
                <a:solidFill>
                  <a:srgbClr val="FF0000"/>
                </a:solidFill>
              </a:rPr>
              <a:t>is</a:t>
            </a:r>
            <a:r>
              <a:rPr lang="cs-CZ" altLang="zh-TW" sz="2400" dirty="0" smtClean="0">
                <a:solidFill>
                  <a:srgbClr val="FF0000"/>
                </a:solidFill>
              </a:rPr>
              <a:t> </a:t>
            </a:r>
            <a:r>
              <a:rPr lang="cs-CZ" altLang="zh-TW" sz="2400" dirty="0" err="1" smtClean="0">
                <a:solidFill>
                  <a:srgbClr val="FF0000"/>
                </a:solidFill>
              </a:rPr>
              <a:t>measure</a:t>
            </a:r>
            <a:r>
              <a:rPr lang="cs-CZ" altLang="zh-TW" dirty="0" smtClean="0"/>
              <a:t>(not </a:t>
            </a:r>
            <a:r>
              <a:rPr lang="cs-CZ" altLang="zh-TW" dirty="0" err="1"/>
              <a:t>the</a:t>
            </a:r>
            <a:r>
              <a:rPr lang="cs-CZ" altLang="zh-TW" dirty="0"/>
              <a:t> </a:t>
            </a:r>
            <a:r>
              <a:rPr lang="cs-CZ" altLang="zh-TW" dirty="0" err="1"/>
              <a:t>smallest</a:t>
            </a:r>
            <a:r>
              <a:rPr lang="cs-CZ" altLang="zh-TW" dirty="0"/>
              <a:t> </a:t>
            </a:r>
            <a:r>
              <a:rPr lang="cs-CZ" altLang="zh-TW" dirty="0" err="1"/>
              <a:t>note</a:t>
            </a:r>
            <a:r>
              <a:rPr lang="cs-CZ" altLang="zh-TW" dirty="0"/>
              <a:t>). </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95" y="3307267"/>
            <a:ext cx="9433810" cy="3550733"/>
          </a:xfrm>
          <a:prstGeom prst="rect">
            <a:avLst/>
          </a:prstGeom>
        </p:spPr>
      </p:pic>
      <p:sp>
        <p:nvSpPr>
          <p:cNvPr id="6" name="文字方塊 5"/>
          <p:cNvSpPr txBox="1"/>
          <p:nvPr/>
        </p:nvSpPr>
        <p:spPr>
          <a:xfrm>
            <a:off x="424635" y="4759467"/>
            <a:ext cx="1670650" cy="646331"/>
          </a:xfrm>
          <a:prstGeom prst="rect">
            <a:avLst/>
          </a:prstGeom>
          <a:noFill/>
        </p:spPr>
        <p:txBody>
          <a:bodyPr wrap="none" rtlCol="0">
            <a:spAutoFit/>
          </a:bodyPr>
          <a:lstStyle/>
          <a:p>
            <a:r>
              <a:rPr kumimoji="1" lang="en-US" altLang="zh-TW" dirty="0" smtClean="0"/>
              <a:t>Major  or minor</a:t>
            </a:r>
          </a:p>
          <a:p>
            <a:r>
              <a:rPr kumimoji="1" lang="en-US" altLang="zh-TW" dirty="0"/>
              <a:t>C</a:t>
            </a:r>
            <a:r>
              <a:rPr kumimoji="1" lang="en-US" altLang="zh-TW" dirty="0" smtClean="0"/>
              <a:t>hord</a:t>
            </a:r>
          </a:p>
        </p:txBody>
      </p:sp>
    </p:spTree>
    <p:extLst>
      <p:ext uri="{BB962C8B-B14F-4D97-AF65-F5344CB8AC3E}">
        <p14:creationId xmlns:p14="http://schemas.microsoft.com/office/powerpoint/2010/main" val="13931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Chapter8 - Analysis</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2749" y="1690687"/>
            <a:ext cx="5350092" cy="4486275"/>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41" y="1690687"/>
            <a:ext cx="5034218" cy="4486276"/>
          </a:xfrm>
          <a:prstGeom prst="rect">
            <a:avLst/>
          </a:prstGeom>
        </p:spPr>
      </p:pic>
      <p:sp>
        <p:nvSpPr>
          <p:cNvPr id="6" name="文字方塊 5"/>
          <p:cNvSpPr txBox="1"/>
          <p:nvPr/>
        </p:nvSpPr>
        <p:spPr>
          <a:xfrm>
            <a:off x="7017861" y="6226659"/>
            <a:ext cx="4533549" cy="461665"/>
          </a:xfrm>
          <a:prstGeom prst="rect">
            <a:avLst/>
          </a:prstGeom>
          <a:noFill/>
        </p:spPr>
        <p:txBody>
          <a:bodyPr wrap="none" rtlCol="0">
            <a:spAutoFit/>
          </a:bodyPr>
          <a:lstStyle/>
          <a:p>
            <a:r>
              <a:rPr lang="en-US" altLang="zh-TW" sz="2400" dirty="0"/>
              <a:t>Abbreviations of the Architectures </a:t>
            </a:r>
          </a:p>
        </p:txBody>
      </p:sp>
      <p:sp>
        <p:nvSpPr>
          <p:cNvPr id="7" name="文字方塊 6"/>
          <p:cNvSpPr txBox="1"/>
          <p:nvPr/>
        </p:nvSpPr>
        <p:spPr>
          <a:xfrm>
            <a:off x="1356009" y="6214438"/>
            <a:ext cx="4027962" cy="461665"/>
          </a:xfrm>
          <a:prstGeom prst="rect">
            <a:avLst/>
          </a:prstGeom>
          <a:noFill/>
        </p:spPr>
        <p:txBody>
          <a:bodyPr wrap="none" rtlCol="0">
            <a:spAutoFit/>
          </a:bodyPr>
          <a:lstStyle/>
          <a:p>
            <a:r>
              <a:rPr lang="en-US" altLang="zh-TW" sz="2400" dirty="0"/>
              <a:t>Abbreviations of the </a:t>
            </a:r>
            <a:r>
              <a:rPr lang="en-US" altLang="zh-TW" sz="2400" dirty="0" smtClean="0"/>
              <a:t>Strategies</a:t>
            </a:r>
            <a:endParaRPr lang="en-US" altLang="zh-TW" sz="2400" dirty="0"/>
          </a:p>
        </p:txBody>
      </p:sp>
    </p:spTree>
    <p:extLst>
      <p:ext uri="{BB962C8B-B14F-4D97-AF65-F5344CB8AC3E}">
        <p14:creationId xmlns:p14="http://schemas.microsoft.com/office/powerpoint/2010/main" val="1721765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3800" y="1690688"/>
            <a:ext cx="5918200" cy="4330700"/>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0" y="1543987"/>
            <a:ext cx="5999975" cy="4477401"/>
          </a:xfrm>
          <a:prstGeom prst="rect">
            <a:avLst/>
          </a:prstGeom>
        </p:spPr>
      </p:pic>
    </p:spTree>
    <p:extLst>
      <p:ext uri="{BB962C8B-B14F-4D97-AF65-F5344CB8AC3E}">
        <p14:creationId xmlns:p14="http://schemas.microsoft.com/office/powerpoint/2010/main" val="906508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Chapter3 - Objective</a:t>
            </a:r>
            <a:endParaRPr kumimoji="1" lang="zh-TW" altLang="en-US" dirty="0"/>
          </a:p>
        </p:txBody>
      </p:sp>
      <p:sp>
        <p:nvSpPr>
          <p:cNvPr id="3" name="內容版面配置區 2"/>
          <p:cNvSpPr>
            <a:spLocks noGrp="1"/>
          </p:cNvSpPr>
          <p:nvPr>
            <p:ph idx="1"/>
          </p:nvPr>
        </p:nvSpPr>
        <p:spPr>
          <a:xfrm>
            <a:off x="977900" y="1690688"/>
            <a:ext cx="10515600" cy="5032375"/>
          </a:xfrm>
        </p:spPr>
        <p:txBody>
          <a:bodyPr>
            <a:normAutofit/>
          </a:bodyPr>
          <a:lstStyle/>
          <a:p>
            <a:r>
              <a:rPr kumimoji="1" lang="en-US" altLang="zh-TW" dirty="0" smtClean="0"/>
              <a:t>Melody     (monophony)</a:t>
            </a:r>
          </a:p>
          <a:p>
            <a:pPr marL="457200" lvl="1" indent="0">
              <a:buNone/>
            </a:pPr>
            <a:r>
              <a:rPr lang="en-US" altLang="zh-TW" i="1" dirty="0" smtClean="0"/>
              <a:t>	voice </a:t>
            </a:r>
            <a:r>
              <a:rPr lang="en-US" altLang="zh-TW" dirty="0"/>
              <a:t>(instrument or vocal) </a:t>
            </a:r>
            <a:r>
              <a:rPr lang="en-US" altLang="zh-TW" dirty="0" smtClean="0"/>
              <a:t>,</a:t>
            </a:r>
          </a:p>
          <a:p>
            <a:pPr marL="457200" lvl="1" indent="0">
              <a:buNone/>
            </a:pPr>
            <a:r>
              <a:rPr lang="en-US" altLang="zh-TW" i="1" dirty="0" smtClean="0"/>
              <a:t>	1.monodic </a:t>
            </a:r>
            <a:r>
              <a:rPr lang="en-US" altLang="zh-TW" dirty="0"/>
              <a:t>(at most one note at the same time) </a:t>
            </a:r>
          </a:p>
          <a:p>
            <a:pPr marL="457200" lvl="1" indent="0">
              <a:buNone/>
            </a:pPr>
            <a:r>
              <a:rPr lang="en-US" altLang="zh-TW" i="1" dirty="0" smtClean="0"/>
              <a:t>	2.polyphonic </a:t>
            </a:r>
            <a:r>
              <a:rPr lang="en-US" altLang="zh-TW" dirty="0"/>
              <a:t>(more than one note can be played at the same time) </a:t>
            </a:r>
            <a:endParaRPr kumimoji="1" lang="en-US" altLang="zh-TW" dirty="0" smtClean="0"/>
          </a:p>
          <a:p>
            <a:r>
              <a:rPr kumimoji="1" lang="en-US" altLang="zh-TW" dirty="0" smtClean="0"/>
              <a:t>Polyphony</a:t>
            </a:r>
          </a:p>
          <a:p>
            <a:pPr marL="457200" lvl="1" indent="0">
              <a:buNone/>
            </a:pPr>
            <a:r>
              <a:rPr lang="en-US" altLang="zh-TW" dirty="0" smtClean="0"/>
              <a:t>	with </a:t>
            </a:r>
            <a:r>
              <a:rPr lang="en-US" altLang="zh-TW" dirty="0"/>
              <a:t>multiple </a:t>
            </a:r>
            <a:r>
              <a:rPr lang="en-US" altLang="zh-TW" i="1" dirty="0"/>
              <a:t>voices </a:t>
            </a:r>
            <a:r>
              <a:rPr lang="en-US" altLang="zh-TW" dirty="0"/>
              <a:t>(intended for more than one voice or instrument) </a:t>
            </a:r>
            <a:endParaRPr kumimoji="1" lang="en-US" altLang="zh-TW" dirty="0" smtClean="0"/>
          </a:p>
          <a:p>
            <a:r>
              <a:rPr kumimoji="1" lang="en-US" altLang="zh-TW" dirty="0" smtClean="0"/>
              <a:t>Accompaniment</a:t>
            </a:r>
          </a:p>
          <a:p>
            <a:pPr marL="457200" lvl="1" indent="0">
              <a:buNone/>
            </a:pPr>
            <a:r>
              <a:rPr lang="en-US" altLang="zh-TW" dirty="0" smtClean="0"/>
              <a:t>	a </a:t>
            </a:r>
            <a:r>
              <a:rPr lang="en-US" altLang="zh-TW" i="1" dirty="0"/>
              <a:t>counterpoint</a:t>
            </a:r>
            <a:r>
              <a:rPr lang="en-US" altLang="zh-TW" dirty="0"/>
              <a:t>, composed of one or more melodies (voices), </a:t>
            </a:r>
            <a:endParaRPr lang="en-US" altLang="zh-TW" dirty="0" smtClean="0">
              <a:effectLst/>
            </a:endParaRPr>
          </a:p>
          <a:p>
            <a:pPr marL="457200" lvl="1" indent="0">
              <a:buNone/>
            </a:pPr>
            <a:r>
              <a:rPr lang="en-US" altLang="zh-TW" dirty="0" smtClean="0"/>
              <a:t>	a </a:t>
            </a:r>
            <a:r>
              <a:rPr lang="en-US" altLang="zh-TW" dirty="0"/>
              <a:t>sequence of </a:t>
            </a:r>
            <a:r>
              <a:rPr lang="en-US" altLang="zh-TW" i="1" dirty="0"/>
              <a:t>chords</a:t>
            </a:r>
            <a:r>
              <a:rPr lang="en-US" altLang="zh-TW" dirty="0"/>
              <a:t>, that provides some associated </a:t>
            </a:r>
            <a:r>
              <a:rPr lang="en-US" altLang="zh-TW" i="1" dirty="0"/>
              <a:t>harmony</a:t>
            </a:r>
            <a:r>
              <a:rPr lang="en-US" altLang="zh-TW" dirty="0"/>
              <a:t>; </a:t>
            </a:r>
          </a:p>
          <a:p>
            <a:r>
              <a:rPr lang="en-US" altLang="zh-TW" dirty="0" smtClean="0"/>
              <a:t>The </a:t>
            </a:r>
            <a:r>
              <a:rPr lang="en-US" altLang="zh-TW" dirty="0"/>
              <a:t>association of a </a:t>
            </a:r>
            <a:r>
              <a:rPr lang="en-US" altLang="zh-TW" i="1" dirty="0"/>
              <a:t>melody </a:t>
            </a:r>
            <a:r>
              <a:rPr lang="en-US" altLang="zh-TW" dirty="0"/>
              <a:t>and </a:t>
            </a:r>
            <a:r>
              <a:rPr lang="en-US" altLang="zh-TW" i="1" dirty="0"/>
              <a:t>chords </a:t>
            </a:r>
            <a:endParaRPr lang="en-US" altLang="zh-TW" i="1" dirty="0" smtClean="0"/>
          </a:p>
          <a:p>
            <a:pPr marL="457200" lvl="1" indent="0">
              <a:buNone/>
            </a:pPr>
            <a:r>
              <a:rPr lang="en-US" altLang="zh-TW" dirty="0"/>
              <a:t>	</a:t>
            </a:r>
            <a:r>
              <a:rPr lang="en-US" altLang="zh-TW" dirty="0" smtClean="0"/>
              <a:t> </a:t>
            </a:r>
            <a:r>
              <a:rPr lang="en-US" altLang="zh-TW" dirty="0"/>
              <a:t>this is called a </a:t>
            </a:r>
            <a:r>
              <a:rPr lang="en-US" altLang="zh-TW" i="1" dirty="0"/>
              <a:t>lead sheet </a:t>
            </a:r>
            <a:r>
              <a:rPr lang="en-US" altLang="zh-TW" dirty="0"/>
              <a:t>and is common in </a:t>
            </a:r>
            <a:r>
              <a:rPr lang="en-US" altLang="zh-TW" dirty="0" smtClean="0"/>
              <a:t>Jazz </a:t>
            </a:r>
            <a:r>
              <a:rPr lang="en-US" altLang="zh-TW" dirty="0"/>
              <a:t>– it may also include </a:t>
            </a:r>
            <a:r>
              <a:rPr lang="en-US" altLang="zh-TW" i="1" dirty="0"/>
              <a:t>lyrics </a:t>
            </a:r>
            <a:endParaRPr lang="en-US" altLang="zh-TW" dirty="0"/>
          </a:p>
          <a:p>
            <a:pPr marL="0" indent="0">
              <a:buNone/>
            </a:pPr>
            <a:endParaRPr kumimoji="1" lang="en-US" altLang="zh-TW" dirty="0" smtClean="0"/>
          </a:p>
          <a:p>
            <a:pPr lvl="1"/>
            <a:endParaRPr kumimoji="1" lang="zh-TW" altLang="en-US" dirty="0"/>
          </a:p>
        </p:txBody>
      </p:sp>
    </p:spTree>
    <p:extLst>
      <p:ext uri="{BB962C8B-B14F-4D97-AF65-F5344CB8AC3E}">
        <p14:creationId xmlns:p14="http://schemas.microsoft.com/office/powerpoint/2010/main" val="12391247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360" y="-44970"/>
            <a:ext cx="10502288" cy="6993957"/>
          </a:xfrm>
        </p:spPr>
      </p:pic>
    </p:spTree>
    <p:extLst>
      <p:ext uri="{BB962C8B-B14F-4D97-AF65-F5344CB8AC3E}">
        <p14:creationId xmlns:p14="http://schemas.microsoft.com/office/powerpoint/2010/main" val="1213576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Chapter10 - Discussion</a:t>
            </a:r>
            <a:endParaRPr kumimoji="1" lang="zh-TW" altLang="en-US" dirty="0"/>
          </a:p>
        </p:txBody>
      </p:sp>
      <p:sp>
        <p:nvSpPr>
          <p:cNvPr id="3" name="內容版面配置區 2"/>
          <p:cNvSpPr>
            <a:spLocks noGrp="1"/>
          </p:cNvSpPr>
          <p:nvPr>
            <p:ph idx="1"/>
          </p:nvPr>
        </p:nvSpPr>
        <p:spPr/>
        <p:txBody>
          <a:bodyPr/>
          <a:lstStyle/>
          <a:p>
            <a:r>
              <a:rPr lang="en-US" altLang="zh-TW" dirty="0"/>
              <a:t>Convolution vs </a:t>
            </a:r>
            <a:r>
              <a:rPr lang="en-US" altLang="zh-TW" dirty="0" smtClean="0"/>
              <a:t>Recurrent</a:t>
            </a:r>
            <a:endParaRPr lang="zh-TW" altLang="en-US" dirty="0" smtClean="0"/>
          </a:p>
          <a:p>
            <a:r>
              <a:rPr lang="en-US" altLang="zh-TW" dirty="0"/>
              <a:t>Adversarial and Beyond </a:t>
            </a:r>
            <a:r>
              <a:rPr lang="en-US" altLang="zh-TW" dirty="0" smtClean="0"/>
              <a:t>-</a:t>
            </a:r>
            <a:r>
              <a:rPr lang="en-US" altLang="zh-TW" i="1" dirty="0"/>
              <a:t> Generative Latent Optimization </a:t>
            </a:r>
            <a:r>
              <a:rPr lang="en-US" altLang="zh-TW" i="1" dirty="0" smtClean="0"/>
              <a:t>(GLO)</a:t>
            </a:r>
            <a:endParaRPr lang="en-US" altLang="zh-TW" dirty="0"/>
          </a:p>
          <a:p>
            <a:r>
              <a:rPr lang="en-US" altLang="zh-TW" dirty="0" smtClean="0"/>
              <a:t>Transfer learning </a:t>
            </a:r>
          </a:p>
          <a:p>
            <a:r>
              <a:rPr lang="en-US" altLang="zh-TW" dirty="0" smtClean="0"/>
              <a:t>Evaluation</a:t>
            </a:r>
          </a:p>
          <a:p>
            <a:r>
              <a:rPr lang="en-US" altLang="zh-TW" dirty="0"/>
              <a:t>User Interaction </a:t>
            </a:r>
            <a:r>
              <a:rPr lang="en-US" altLang="zh-TW" dirty="0" smtClean="0"/>
              <a:t>, Adaptive</a:t>
            </a:r>
          </a:p>
          <a:p>
            <a:r>
              <a:rPr lang="en-US" altLang="zh-TW" dirty="0" smtClean="0"/>
              <a:t>Structure </a:t>
            </a:r>
            <a:endParaRPr lang="en-US" altLang="zh-TW" dirty="0"/>
          </a:p>
          <a:p>
            <a:r>
              <a:rPr kumimoji="1" lang="en-US" altLang="zh-TW" dirty="0" smtClean="0"/>
              <a:t>Originality</a:t>
            </a:r>
            <a:endParaRPr kumimoji="1" lang="zh-TW" altLang="en-US" dirty="0" smtClean="0"/>
          </a:p>
          <a:p>
            <a:r>
              <a:rPr kumimoji="1" lang="en-US" altLang="zh-TW" dirty="0" smtClean="0"/>
              <a:t>Explanation</a:t>
            </a:r>
            <a:endParaRPr kumimoji="1" lang="zh-TW" altLang="en-US" dirty="0"/>
          </a:p>
        </p:txBody>
      </p:sp>
    </p:spTree>
    <p:extLst>
      <p:ext uri="{BB962C8B-B14F-4D97-AF65-F5344CB8AC3E}">
        <p14:creationId xmlns:p14="http://schemas.microsoft.com/office/powerpoint/2010/main" val="1514228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360" y="-44970"/>
            <a:ext cx="10502288" cy="6993957"/>
          </a:xfrm>
        </p:spPr>
      </p:pic>
      <p:sp>
        <p:nvSpPr>
          <p:cNvPr id="2" name="框架 1"/>
          <p:cNvSpPr/>
          <p:nvPr/>
        </p:nvSpPr>
        <p:spPr>
          <a:xfrm>
            <a:off x="2900853" y="236483"/>
            <a:ext cx="662153" cy="671250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p:sp>
        <p:nvSpPr>
          <p:cNvPr id="5" name="框架 4"/>
          <p:cNvSpPr/>
          <p:nvPr/>
        </p:nvSpPr>
        <p:spPr>
          <a:xfrm>
            <a:off x="5638802" y="246992"/>
            <a:ext cx="662153" cy="671250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49200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Chapter10 - Discussion</a:t>
            </a:r>
            <a:endParaRPr kumimoji="1" lang="zh-TW" altLang="en-US" dirty="0"/>
          </a:p>
        </p:txBody>
      </p:sp>
      <p:sp>
        <p:nvSpPr>
          <p:cNvPr id="3" name="內容版面配置區 2"/>
          <p:cNvSpPr>
            <a:spLocks noGrp="1"/>
          </p:cNvSpPr>
          <p:nvPr>
            <p:ph idx="1"/>
          </p:nvPr>
        </p:nvSpPr>
        <p:spPr/>
        <p:txBody>
          <a:bodyPr/>
          <a:lstStyle/>
          <a:p>
            <a:r>
              <a:rPr lang="en-US" altLang="zh-TW" dirty="0"/>
              <a:t>Convolution vs </a:t>
            </a:r>
            <a:r>
              <a:rPr lang="en-US" altLang="zh-TW" dirty="0" smtClean="0"/>
              <a:t>Recurrent</a:t>
            </a:r>
            <a:endParaRPr lang="zh-TW" altLang="en-US" dirty="0" smtClean="0"/>
          </a:p>
          <a:p>
            <a:r>
              <a:rPr lang="en-US" altLang="zh-TW" dirty="0"/>
              <a:t>Adversarial and Beyond </a:t>
            </a:r>
            <a:r>
              <a:rPr lang="en-US" altLang="zh-TW" dirty="0" smtClean="0"/>
              <a:t>-</a:t>
            </a:r>
            <a:r>
              <a:rPr lang="en-US" altLang="zh-TW" i="1" dirty="0"/>
              <a:t> Generative Latent Optimization </a:t>
            </a:r>
            <a:r>
              <a:rPr lang="en-US" altLang="zh-TW" i="1" dirty="0" smtClean="0"/>
              <a:t>(GLO)</a:t>
            </a:r>
            <a:endParaRPr lang="en-US" altLang="zh-TW" dirty="0"/>
          </a:p>
          <a:p>
            <a:r>
              <a:rPr lang="en-US" altLang="zh-TW" dirty="0" smtClean="0"/>
              <a:t>Transfer learning </a:t>
            </a:r>
          </a:p>
          <a:p>
            <a:r>
              <a:rPr lang="en-US" altLang="zh-TW" dirty="0" smtClean="0"/>
              <a:t>Evaluation</a:t>
            </a:r>
          </a:p>
          <a:p>
            <a:r>
              <a:rPr lang="en-US" altLang="zh-TW" dirty="0"/>
              <a:t>User Interaction </a:t>
            </a:r>
            <a:r>
              <a:rPr lang="en-US" altLang="zh-TW" dirty="0" smtClean="0"/>
              <a:t>, Adaptive</a:t>
            </a:r>
          </a:p>
          <a:p>
            <a:r>
              <a:rPr lang="en-US" altLang="zh-TW" dirty="0" smtClean="0"/>
              <a:t>Structure </a:t>
            </a:r>
            <a:endParaRPr lang="en-US" altLang="zh-TW" dirty="0"/>
          </a:p>
          <a:p>
            <a:r>
              <a:rPr kumimoji="1" lang="en-US" altLang="zh-TW" dirty="0" smtClean="0"/>
              <a:t>Originality</a:t>
            </a:r>
            <a:endParaRPr kumimoji="1" lang="zh-TW" altLang="en-US" dirty="0" smtClean="0"/>
          </a:p>
          <a:p>
            <a:r>
              <a:rPr kumimoji="1" lang="en-US" altLang="zh-TW" dirty="0" smtClean="0"/>
              <a:t>Explanation</a:t>
            </a:r>
            <a:endParaRPr kumimoji="1" lang="zh-TW" altLang="en-US" dirty="0"/>
          </a:p>
        </p:txBody>
      </p:sp>
    </p:spTree>
    <p:extLst>
      <p:ext uri="{BB962C8B-B14F-4D97-AF65-F5344CB8AC3E}">
        <p14:creationId xmlns:p14="http://schemas.microsoft.com/office/powerpoint/2010/main" val="9688341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360" y="-44970"/>
            <a:ext cx="10502288" cy="6993957"/>
          </a:xfrm>
        </p:spPr>
      </p:pic>
      <p:sp>
        <p:nvSpPr>
          <p:cNvPr id="3" name="框架 2"/>
          <p:cNvSpPr/>
          <p:nvPr/>
        </p:nvSpPr>
        <p:spPr>
          <a:xfrm>
            <a:off x="6763408" y="236483"/>
            <a:ext cx="662153" cy="671250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p:sp>
        <p:nvSpPr>
          <p:cNvPr id="5" name="框架 4"/>
          <p:cNvSpPr/>
          <p:nvPr/>
        </p:nvSpPr>
        <p:spPr>
          <a:xfrm>
            <a:off x="3431630" y="236483"/>
            <a:ext cx="509750" cy="671250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1107223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Chapter10 - Discussion</a:t>
            </a:r>
            <a:endParaRPr kumimoji="1" lang="zh-TW" altLang="en-US" dirty="0"/>
          </a:p>
        </p:txBody>
      </p:sp>
      <p:sp>
        <p:nvSpPr>
          <p:cNvPr id="3" name="內容版面配置區 2"/>
          <p:cNvSpPr>
            <a:spLocks noGrp="1"/>
          </p:cNvSpPr>
          <p:nvPr>
            <p:ph idx="1"/>
          </p:nvPr>
        </p:nvSpPr>
        <p:spPr/>
        <p:txBody>
          <a:bodyPr/>
          <a:lstStyle/>
          <a:p>
            <a:r>
              <a:rPr lang="en-US" altLang="zh-TW" dirty="0"/>
              <a:t>Convolution vs </a:t>
            </a:r>
            <a:r>
              <a:rPr lang="en-US" altLang="zh-TW" dirty="0" smtClean="0"/>
              <a:t>Recurrent</a:t>
            </a:r>
            <a:endParaRPr lang="zh-TW" altLang="en-US" dirty="0" smtClean="0"/>
          </a:p>
          <a:p>
            <a:r>
              <a:rPr lang="en-US" altLang="zh-TW" dirty="0"/>
              <a:t>Adversarial and Beyond </a:t>
            </a:r>
            <a:r>
              <a:rPr lang="en-US" altLang="zh-TW" dirty="0" smtClean="0"/>
              <a:t>-</a:t>
            </a:r>
            <a:r>
              <a:rPr lang="en-US" altLang="zh-TW" i="1" dirty="0"/>
              <a:t> Generative Latent Optimization </a:t>
            </a:r>
            <a:r>
              <a:rPr lang="en-US" altLang="zh-TW" i="1" dirty="0" smtClean="0"/>
              <a:t>(GLO)</a:t>
            </a:r>
            <a:endParaRPr lang="en-US" altLang="zh-TW" dirty="0"/>
          </a:p>
          <a:p>
            <a:r>
              <a:rPr lang="en-US" altLang="zh-TW" dirty="0" smtClean="0"/>
              <a:t>Transfer learning </a:t>
            </a:r>
          </a:p>
          <a:p>
            <a:r>
              <a:rPr lang="en-US" altLang="zh-TW" dirty="0" smtClean="0"/>
              <a:t>Evaluation</a:t>
            </a:r>
          </a:p>
          <a:p>
            <a:r>
              <a:rPr lang="en-US" altLang="zh-TW" dirty="0"/>
              <a:t>User Interaction </a:t>
            </a:r>
            <a:r>
              <a:rPr lang="en-US" altLang="zh-TW" dirty="0" smtClean="0"/>
              <a:t>, Adaptive</a:t>
            </a:r>
          </a:p>
          <a:p>
            <a:r>
              <a:rPr lang="en-US" altLang="zh-TW" dirty="0" smtClean="0"/>
              <a:t>Structure </a:t>
            </a:r>
            <a:endParaRPr lang="en-US" altLang="zh-TW" dirty="0"/>
          </a:p>
          <a:p>
            <a:r>
              <a:rPr kumimoji="1" lang="en-US" altLang="zh-TW" dirty="0" smtClean="0"/>
              <a:t>Originality</a:t>
            </a:r>
            <a:endParaRPr kumimoji="1" lang="zh-TW" altLang="en-US" dirty="0" smtClean="0"/>
          </a:p>
          <a:p>
            <a:r>
              <a:rPr kumimoji="1" lang="en-US" altLang="zh-TW" dirty="0" smtClean="0"/>
              <a:t>Explanation</a:t>
            </a:r>
            <a:endParaRPr kumimoji="1" lang="zh-TW" altLang="en-US" dirty="0"/>
          </a:p>
        </p:txBody>
      </p:sp>
    </p:spTree>
    <p:extLst>
      <p:ext uri="{BB962C8B-B14F-4D97-AF65-F5344CB8AC3E}">
        <p14:creationId xmlns:p14="http://schemas.microsoft.com/office/powerpoint/2010/main" val="18484584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360" y="-44970"/>
            <a:ext cx="10502288" cy="6993957"/>
          </a:xfrm>
        </p:spPr>
      </p:pic>
    </p:spTree>
    <p:extLst>
      <p:ext uri="{BB962C8B-B14F-4D97-AF65-F5344CB8AC3E}">
        <p14:creationId xmlns:p14="http://schemas.microsoft.com/office/powerpoint/2010/main" val="11422341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310649" y="5820350"/>
            <a:ext cx="1195551" cy="713226"/>
          </a:xfrm>
        </p:spPr>
        <p:txBody>
          <a:bodyPr>
            <a:normAutofit/>
          </a:bodyPr>
          <a:lstStyle/>
          <a:p>
            <a:r>
              <a:rPr kumimoji="1" lang="en-US" altLang="zh-TW" smtClean="0"/>
              <a:t>END</a:t>
            </a:r>
            <a:endParaRPr kumimoji="1" lang="zh-TW" altLang="en-US" dirty="0"/>
          </a:p>
        </p:txBody>
      </p:sp>
      <p:sp>
        <p:nvSpPr>
          <p:cNvPr id="3" name="內容版面配置區 2"/>
          <p:cNvSpPr>
            <a:spLocks noGrp="1"/>
          </p:cNvSpPr>
          <p:nvPr>
            <p:ph idx="1"/>
          </p:nvPr>
        </p:nvSpPr>
        <p:spPr/>
        <p:txBody>
          <a:bodyPr/>
          <a:lstStyle/>
          <a:p>
            <a:r>
              <a:rPr kumimoji="1" lang="en-US" altLang="zh-TW" dirty="0"/>
              <a:t>S</a:t>
            </a:r>
            <a:r>
              <a:rPr kumimoji="1" lang="en-US" altLang="zh-TW" dirty="0" smtClean="0"/>
              <a:t>peed</a:t>
            </a:r>
          </a:p>
          <a:p>
            <a:r>
              <a:rPr kumimoji="1" lang="en-US" altLang="zh-TW" dirty="0" smtClean="0"/>
              <a:t>Waveform  -  sample time / other structure</a:t>
            </a:r>
          </a:p>
          <a:p>
            <a:pPr marL="0" indent="0">
              <a:buNone/>
            </a:pPr>
            <a:r>
              <a:rPr kumimoji="1" lang="en-US" altLang="zh-TW" dirty="0" smtClean="0"/>
              <a:t>				       (</a:t>
            </a:r>
            <a:r>
              <a:rPr kumimoji="1" lang="en-US" altLang="zh-TW" dirty="0" err="1" smtClean="0"/>
              <a:t>Wavenet</a:t>
            </a:r>
            <a:r>
              <a:rPr kumimoji="1" lang="en-US" altLang="zh-TW" dirty="0" smtClean="0"/>
              <a:t> , GRUV ,chord2Vec)</a:t>
            </a:r>
          </a:p>
          <a:p>
            <a:endParaRPr kumimoji="1" lang="en-US" altLang="zh-TW" dirty="0"/>
          </a:p>
          <a:p>
            <a:r>
              <a:rPr kumimoji="1" lang="en-US" altLang="zh-TW" dirty="0" smtClean="0"/>
              <a:t>MIDI –  </a:t>
            </a:r>
            <a:r>
              <a:rPr kumimoji="1" lang="en-US" altLang="zh-TW" dirty="0" err="1" smtClean="0"/>
              <a:t>MidiNet</a:t>
            </a:r>
            <a:r>
              <a:rPr kumimoji="1" lang="en-US" altLang="zh-TW" dirty="0" smtClean="0"/>
              <a:t> , </a:t>
            </a:r>
            <a:r>
              <a:rPr kumimoji="1" lang="en-US" altLang="zh-TW" dirty="0" err="1" smtClean="0"/>
              <a:t>DeepBatch</a:t>
            </a:r>
            <a:r>
              <a:rPr kumimoji="1" lang="en-US" altLang="zh-TW" dirty="0" smtClean="0"/>
              <a:t> ,</a:t>
            </a:r>
            <a:r>
              <a:rPr kumimoji="1" lang="en-US" altLang="zh-TW" dirty="0" err="1" smtClean="0"/>
              <a:t>DeepHear</a:t>
            </a:r>
            <a:r>
              <a:rPr kumimoji="1" lang="en-US" altLang="zh-TW" dirty="0" smtClean="0"/>
              <a:t> ,</a:t>
            </a:r>
            <a:r>
              <a:rPr lang="de-DE" altLang="zh-TW" dirty="0"/>
              <a:t> </a:t>
            </a:r>
            <a:r>
              <a:rPr lang="de-DE" altLang="zh-TW" dirty="0" err="1"/>
              <a:t>Rhythm</a:t>
            </a:r>
            <a:r>
              <a:rPr lang="de-DE" altLang="zh-TW" dirty="0"/>
              <a:t> Generation System</a:t>
            </a:r>
            <a:endParaRPr kumimoji="1" lang="en-US" altLang="zh-TW" dirty="0" smtClean="0"/>
          </a:p>
          <a:p>
            <a:pPr marL="2286000" lvl="5" indent="0">
              <a:buNone/>
            </a:pPr>
            <a:endParaRPr kumimoji="1" lang="en-US" altLang="zh-TW" dirty="0" smtClean="0"/>
          </a:p>
          <a:p>
            <a:endParaRPr kumimoji="1" lang="en-US" altLang="zh-TW" dirty="0" smtClean="0"/>
          </a:p>
        </p:txBody>
      </p:sp>
      <p:sp>
        <p:nvSpPr>
          <p:cNvPr id="5" name="標題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TW" smtClean="0"/>
              <a:t>Future work</a:t>
            </a:r>
            <a:endParaRPr kumimoji="1" lang="zh-TW" altLang="en-US" dirty="0"/>
          </a:p>
        </p:txBody>
      </p:sp>
    </p:spTree>
    <p:extLst>
      <p:ext uri="{BB962C8B-B14F-4D97-AF65-F5344CB8AC3E}">
        <p14:creationId xmlns:p14="http://schemas.microsoft.com/office/powerpoint/2010/main" val="292532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333500"/>
            <a:ext cx="10515600" cy="4843463"/>
          </a:xfrm>
        </p:spPr>
        <p:txBody>
          <a:bodyPr>
            <a:normAutofit/>
          </a:bodyPr>
          <a:lstStyle/>
          <a:p>
            <a:pPr marL="0" indent="0">
              <a:buNone/>
            </a:pPr>
            <a:r>
              <a:rPr lang="en-US" altLang="zh-TW" dirty="0"/>
              <a:t>the </a:t>
            </a:r>
            <a:r>
              <a:rPr lang="en-US" altLang="zh-TW" i="1" dirty="0"/>
              <a:t>destination </a:t>
            </a:r>
            <a:r>
              <a:rPr lang="en-US" altLang="zh-TW" dirty="0"/>
              <a:t>of the generated musical </a:t>
            </a:r>
            <a:r>
              <a:rPr lang="en-US" altLang="zh-TW" dirty="0" smtClean="0"/>
              <a:t>content</a:t>
            </a:r>
          </a:p>
          <a:p>
            <a:pPr marL="0" indent="0">
              <a:buNone/>
            </a:pPr>
            <a:r>
              <a:rPr lang="en-US" altLang="zh-TW" dirty="0"/>
              <a:t>	</a:t>
            </a:r>
            <a:r>
              <a:rPr lang="en-US" altLang="zh-TW" dirty="0" smtClean="0"/>
              <a:t>1.</a:t>
            </a:r>
            <a:r>
              <a:rPr lang="en-US" altLang="zh-TW" dirty="0"/>
              <a:t> readable by the </a:t>
            </a:r>
            <a:r>
              <a:rPr lang="en-US" altLang="zh-TW" dirty="0" smtClean="0"/>
              <a:t>computer</a:t>
            </a:r>
            <a:r>
              <a:rPr lang="en-US" altLang="zh-TW" dirty="0"/>
              <a:t> </a:t>
            </a:r>
            <a:r>
              <a:rPr lang="en-US" altLang="zh-TW" dirty="0" smtClean="0"/>
              <a:t>- </a:t>
            </a:r>
            <a:r>
              <a:rPr lang="en-US" altLang="zh-TW" dirty="0"/>
              <a:t>audio or MIDI. </a:t>
            </a:r>
            <a:endParaRPr lang="en-US" altLang="zh-TW" dirty="0" smtClean="0">
              <a:effectLst/>
            </a:endParaRPr>
          </a:p>
          <a:p>
            <a:pPr marL="0" indent="0">
              <a:buNone/>
            </a:pPr>
            <a:r>
              <a:rPr lang="en-US" altLang="zh-TW" dirty="0" smtClean="0"/>
              <a:t>	2.</a:t>
            </a:r>
            <a:r>
              <a:rPr lang="en-US" altLang="zh-TW" dirty="0"/>
              <a:t> </a:t>
            </a:r>
            <a:r>
              <a:rPr lang="en-US" altLang="zh-TW" dirty="0" smtClean="0"/>
              <a:t>human readable</a:t>
            </a:r>
            <a:r>
              <a:rPr lang="en-US" altLang="zh-TW" dirty="0"/>
              <a:t> -</a:t>
            </a:r>
            <a:r>
              <a:rPr lang="en-US" altLang="zh-TW" dirty="0" smtClean="0"/>
              <a:t> </a:t>
            </a:r>
            <a:r>
              <a:rPr lang="en-US" altLang="zh-TW" dirty="0"/>
              <a:t>music </a:t>
            </a:r>
            <a:r>
              <a:rPr lang="en-US" altLang="zh-TW" i="1" dirty="0"/>
              <a:t>score</a:t>
            </a:r>
            <a:r>
              <a:rPr lang="en-US" altLang="zh-TW" dirty="0"/>
              <a:t>. </a:t>
            </a:r>
            <a:endParaRPr lang="en-US" altLang="zh-TW" dirty="0" smtClean="0">
              <a:effectLst/>
            </a:endParaRPr>
          </a:p>
          <a:p>
            <a:pPr marL="0" indent="0">
              <a:buNone/>
            </a:pPr>
            <a:r>
              <a:rPr lang="en-US" altLang="zh-TW" dirty="0"/>
              <a:t>	</a:t>
            </a:r>
            <a:r>
              <a:rPr lang="en-US" altLang="zh-TW" dirty="0" smtClean="0"/>
              <a:t>						</a:t>
            </a:r>
            <a:endParaRPr lang="en-US" altLang="zh-TW" sz="1400" dirty="0" smtClean="0"/>
          </a:p>
          <a:p>
            <a:pPr marL="0" indent="0">
              <a:buNone/>
            </a:pPr>
            <a:r>
              <a:rPr lang="en-US" altLang="zh-TW" dirty="0"/>
              <a:t>As deep learning for music generation is recent and basic </a:t>
            </a:r>
            <a:r>
              <a:rPr lang="en-US" altLang="zh-TW" dirty="0" smtClean="0"/>
              <a:t>neural </a:t>
            </a:r>
            <a:r>
              <a:rPr lang="en-US" altLang="zh-TW" dirty="0"/>
              <a:t>networks techniques are non interactive, the majority of systems and experiments that we analyzed </a:t>
            </a:r>
            <a:r>
              <a:rPr lang="en-US" altLang="zh-TW" dirty="0" smtClean="0"/>
              <a:t>are </a:t>
            </a:r>
            <a:r>
              <a:rPr lang="en-US" altLang="zh-TW" dirty="0" smtClean="0">
                <a:solidFill>
                  <a:srgbClr val="FF0000"/>
                </a:solidFill>
              </a:rPr>
              <a:t>not (yet) interactive</a:t>
            </a:r>
            <a:r>
              <a:rPr lang="en-US" altLang="zh-TW" dirty="0" smtClean="0"/>
              <a:t>. </a:t>
            </a:r>
            <a:r>
              <a:rPr lang="en-US" altLang="zh-TW" dirty="0"/>
              <a:t>But the most interesting goal appears to be the </a:t>
            </a:r>
            <a:r>
              <a:rPr lang="en-US" altLang="zh-TW" dirty="0" smtClean="0"/>
              <a:t>design </a:t>
            </a:r>
            <a:r>
              <a:rPr lang="en-US" altLang="zh-TW" dirty="0"/>
              <a:t>of </a:t>
            </a:r>
            <a:r>
              <a:rPr lang="en-US" altLang="zh-TW" dirty="0" smtClean="0"/>
              <a:t>interactive </a:t>
            </a:r>
            <a:r>
              <a:rPr lang="en-US" altLang="zh-TW" dirty="0"/>
              <a:t>support systems for the musicians (for composing, arranging and other activities) </a:t>
            </a:r>
            <a:endParaRPr lang="en-US" altLang="zh-TW" dirty="0" smtClean="0">
              <a:effectLst/>
            </a:endParaRPr>
          </a:p>
          <a:p>
            <a:pPr marL="0" indent="0">
              <a:buNone/>
            </a:pPr>
            <a:endParaRPr lang="en-US" altLang="zh-TW" sz="1400" dirty="0" smtClean="0">
              <a:effectLst/>
            </a:endParaRPr>
          </a:p>
        </p:txBody>
      </p:sp>
      <p:sp>
        <p:nvSpPr>
          <p:cNvPr id="2" name="文字方塊 1"/>
          <p:cNvSpPr txBox="1"/>
          <p:nvPr/>
        </p:nvSpPr>
        <p:spPr>
          <a:xfrm>
            <a:off x="4901784" y="2713220"/>
            <a:ext cx="4997458" cy="369332"/>
          </a:xfrm>
          <a:prstGeom prst="rect">
            <a:avLst/>
          </a:prstGeom>
          <a:noFill/>
        </p:spPr>
        <p:txBody>
          <a:bodyPr wrap="none" rtlCol="0">
            <a:spAutoFit/>
          </a:bodyPr>
          <a:lstStyle/>
          <a:p>
            <a:r>
              <a:rPr lang="en-US" altLang="zh-TW" dirty="0"/>
              <a:t>interchangeable (e.g., MIDI to score and vice-versa)</a:t>
            </a:r>
            <a:endParaRPr kumimoji="1" lang="zh-TW" altLang="en-US" dirty="0"/>
          </a:p>
        </p:txBody>
      </p:sp>
    </p:spTree>
    <p:extLst>
      <p:ext uri="{BB962C8B-B14F-4D97-AF65-F5344CB8AC3E}">
        <p14:creationId xmlns:p14="http://schemas.microsoft.com/office/powerpoint/2010/main" val="971256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CH4 - Representation</a:t>
            </a:r>
            <a:endParaRPr kumimoji="1" lang="zh-TW" altLang="en-US" dirty="0"/>
          </a:p>
        </p:txBody>
      </p:sp>
      <p:sp>
        <p:nvSpPr>
          <p:cNvPr id="3" name="內容版面配置區 2"/>
          <p:cNvSpPr>
            <a:spLocks noGrp="1"/>
          </p:cNvSpPr>
          <p:nvPr>
            <p:ph idx="1"/>
          </p:nvPr>
        </p:nvSpPr>
        <p:spPr>
          <a:xfrm>
            <a:off x="838200" y="1825625"/>
            <a:ext cx="10515600" cy="3546475"/>
          </a:xfrm>
        </p:spPr>
        <p:txBody>
          <a:bodyPr/>
          <a:lstStyle/>
          <a:p>
            <a:r>
              <a:rPr lang="en-US" altLang="zh-TW" i="1" dirty="0"/>
              <a:t>training input </a:t>
            </a:r>
            <a:endParaRPr lang="en-US" altLang="zh-TW" dirty="0"/>
          </a:p>
          <a:p>
            <a:pPr marL="457200" lvl="1" indent="0">
              <a:buNone/>
            </a:pPr>
            <a:r>
              <a:rPr lang="en-US" altLang="zh-TW" dirty="0" smtClean="0"/>
              <a:t>The </a:t>
            </a:r>
            <a:r>
              <a:rPr lang="en-US" altLang="zh-TW" dirty="0"/>
              <a:t>dataset used for training the deep learning </a:t>
            </a:r>
            <a:r>
              <a:rPr lang="en-US" altLang="zh-TW" dirty="0" smtClean="0"/>
              <a:t>system</a:t>
            </a:r>
            <a:endParaRPr lang="en-US" altLang="zh-TW" dirty="0"/>
          </a:p>
          <a:p>
            <a:r>
              <a:rPr lang="en-US" altLang="zh-TW" i="1" dirty="0"/>
              <a:t>generating input </a:t>
            </a:r>
            <a:endParaRPr lang="en-US" altLang="zh-TW" dirty="0"/>
          </a:p>
          <a:p>
            <a:pPr marL="457200" lvl="1" indent="0">
              <a:buNone/>
            </a:pPr>
            <a:r>
              <a:rPr lang="en-US" altLang="zh-TW" dirty="0" smtClean="0"/>
              <a:t>The </a:t>
            </a:r>
            <a:r>
              <a:rPr lang="en-US" altLang="zh-TW" dirty="0"/>
              <a:t>eventual data that may be used as input for the generation, e.g., a melody for which the system will generate an accompaniment, or a note that will be </a:t>
            </a:r>
            <a:r>
              <a:rPr lang="en-US" altLang="zh-TW" dirty="0" smtClean="0"/>
              <a:t>the </a:t>
            </a:r>
            <a:r>
              <a:rPr lang="en-US" altLang="zh-TW" dirty="0"/>
              <a:t>first note of a generated </a:t>
            </a:r>
            <a:r>
              <a:rPr lang="en-US" altLang="zh-TW" dirty="0" smtClean="0"/>
              <a:t>melody</a:t>
            </a:r>
            <a:endParaRPr lang="en-US" altLang="zh-TW" dirty="0"/>
          </a:p>
          <a:p>
            <a:r>
              <a:rPr lang="en-US" altLang="zh-TW" i="1" dirty="0"/>
              <a:t>generated output </a:t>
            </a:r>
            <a:endParaRPr lang="en-US" altLang="zh-TW" dirty="0"/>
          </a:p>
          <a:p>
            <a:pPr marL="457200" lvl="1" indent="0">
              <a:buNone/>
            </a:pPr>
            <a:r>
              <a:rPr lang="en-US" altLang="zh-TW" dirty="0" smtClean="0"/>
              <a:t>The </a:t>
            </a:r>
            <a:r>
              <a:rPr lang="en-US" altLang="zh-TW" dirty="0"/>
              <a:t>objective of the generation. </a:t>
            </a:r>
            <a:endParaRPr lang="en-US" altLang="zh-TW" dirty="0" smtClean="0"/>
          </a:p>
        </p:txBody>
      </p:sp>
      <p:sp>
        <p:nvSpPr>
          <p:cNvPr id="5" name="文字方塊 4"/>
          <p:cNvSpPr txBox="1"/>
          <p:nvPr/>
        </p:nvSpPr>
        <p:spPr>
          <a:xfrm>
            <a:off x="1169234" y="5854700"/>
            <a:ext cx="9853531" cy="523220"/>
          </a:xfrm>
          <a:prstGeom prst="rect">
            <a:avLst/>
          </a:prstGeom>
          <a:noFill/>
        </p:spPr>
        <p:txBody>
          <a:bodyPr wrap="none" rtlCol="0">
            <a:spAutoFit/>
          </a:bodyPr>
          <a:lstStyle/>
          <a:p>
            <a:r>
              <a:rPr kumimoji="1" lang="en-US" altLang="zh-TW" sz="2800" dirty="0" smtClean="0"/>
              <a:t>Signal (waveform or spectrum) , Symbolic(MIDI ,piano roll ,text . . .)</a:t>
            </a:r>
            <a:endParaRPr kumimoji="1" lang="zh-TW" altLang="en-US" sz="2800" dirty="0"/>
          </a:p>
        </p:txBody>
      </p:sp>
    </p:spTree>
    <p:extLst>
      <p:ext uri="{BB962C8B-B14F-4D97-AF65-F5344CB8AC3E}">
        <p14:creationId xmlns:p14="http://schemas.microsoft.com/office/powerpoint/2010/main" val="235934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Signal</a:t>
            </a:r>
            <a:endParaRPr kumimoji="1" lang="zh-TW" altLang="en-US" dirty="0"/>
          </a:p>
        </p:txBody>
      </p:sp>
      <p:sp>
        <p:nvSpPr>
          <p:cNvPr id="3" name="內容版面配置區 2"/>
          <p:cNvSpPr>
            <a:spLocks noGrp="1"/>
          </p:cNvSpPr>
          <p:nvPr>
            <p:ph idx="1"/>
          </p:nvPr>
        </p:nvSpPr>
        <p:spPr/>
        <p:txBody>
          <a:bodyPr/>
          <a:lstStyle/>
          <a:p>
            <a:pPr marL="0" indent="0">
              <a:buNone/>
            </a:pPr>
            <a:r>
              <a:rPr lang="en-US" altLang="zh-TW" dirty="0" smtClean="0"/>
              <a:t>raw </a:t>
            </a:r>
            <a:r>
              <a:rPr lang="en-US" altLang="zh-TW" dirty="0"/>
              <a:t>audio signal (</a:t>
            </a:r>
            <a:r>
              <a:rPr lang="en-US" altLang="zh-TW" dirty="0" smtClean="0"/>
              <a:t>waveform)</a:t>
            </a:r>
          </a:p>
          <a:p>
            <a:pPr marL="0" indent="0">
              <a:buNone/>
            </a:pPr>
            <a:r>
              <a:rPr lang="en-US" altLang="zh-TW" dirty="0" smtClean="0"/>
              <a:t>audio </a:t>
            </a:r>
            <a:r>
              <a:rPr lang="en-US" altLang="zh-TW" i="1" dirty="0"/>
              <a:t>spectrum</a:t>
            </a:r>
            <a:r>
              <a:rPr lang="en-US" altLang="zh-TW" dirty="0"/>
              <a:t>, </a:t>
            </a:r>
            <a:r>
              <a:rPr lang="en-US" altLang="zh-TW" dirty="0" smtClean="0"/>
              <a:t>via </a:t>
            </a:r>
            <a:r>
              <a:rPr lang="en-US" altLang="zh-TW" dirty="0"/>
              <a:t>a </a:t>
            </a:r>
            <a:r>
              <a:rPr lang="en-US" altLang="zh-TW" i="1" dirty="0"/>
              <a:t>Fourier transform</a:t>
            </a:r>
            <a:r>
              <a:rPr lang="en-US" altLang="zh-TW" dirty="0"/>
              <a:t>. </a:t>
            </a:r>
            <a:endParaRPr lang="en-US" altLang="zh-TW" dirty="0" smtClean="0">
              <a:effectLst/>
            </a:endParaRPr>
          </a:p>
          <a:p>
            <a:pPr marL="0" indent="0">
              <a:buNone/>
            </a:pPr>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587" y="804880"/>
            <a:ext cx="3995736" cy="2041490"/>
          </a:xfrm>
          <a:prstGeom prst="rect">
            <a:avLst/>
          </a:prstGeom>
        </p:spPr>
      </p:pic>
      <p:sp>
        <p:nvSpPr>
          <p:cNvPr id="5" name="標題 1"/>
          <p:cNvSpPr txBox="1">
            <a:spLocks/>
          </p:cNvSpPr>
          <p:nvPr/>
        </p:nvSpPr>
        <p:spPr>
          <a:xfrm>
            <a:off x="838200" y="29813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TW" dirty="0" smtClean="0"/>
              <a:t>Symbolic</a:t>
            </a:r>
            <a:endParaRPr kumimoji="1" lang="zh-TW" altLang="en-US" dirty="0"/>
          </a:p>
        </p:txBody>
      </p:sp>
      <p:sp>
        <p:nvSpPr>
          <p:cNvPr id="6" name="內容版面配置區 2"/>
          <p:cNvSpPr txBox="1">
            <a:spLocks/>
          </p:cNvSpPr>
          <p:nvPr/>
        </p:nvSpPr>
        <p:spPr>
          <a:xfrm>
            <a:off x="2813446" y="4583103"/>
            <a:ext cx="6565108" cy="1317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zh-TW" dirty="0" smtClean="0">
                <a:solidFill>
                  <a:srgbClr val="FF0000"/>
                </a:solidFill>
              </a:rPr>
              <a:t>MIDI</a:t>
            </a:r>
            <a:r>
              <a:rPr kumimoji="1" lang="en-US" altLang="zh-TW" dirty="0" smtClean="0"/>
              <a:t>		Piano Roll		Text	</a:t>
            </a:r>
          </a:p>
          <a:p>
            <a:pPr marL="0" indent="0">
              <a:buNone/>
            </a:pPr>
            <a:r>
              <a:rPr kumimoji="1" lang="en-US" altLang="zh-TW" dirty="0" smtClean="0"/>
              <a:t>Chord		Leader Sheet	Rhyme</a:t>
            </a:r>
          </a:p>
          <a:p>
            <a:endParaRPr kumimoji="1" lang="zh-TW" altLang="en-US" dirty="0"/>
          </a:p>
        </p:txBody>
      </p:sp>
    </p:spTree>
    <p:extLst>
      <p:ext uri="{BB962C8B-B14F-4D97-AF65-F5344CB8AC3E}">
        <p14:creationId xmlns:p14="http://schemas.microsoft.com/office/powerpoint/2010/main" val="1465807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smtClean="0"/>
              <a:t>MIDI</a:t>
            </a:r>
            <a:r>
              <a:rPr lang="zh-TW" altLang="en-US" i="1" dirty="0" smtClean="0"/>
              <a:t> </a:t>
            </a:r>
            <a:r>
              <a:rPr lang="en-US" altLang="zh-TW" dirty="0" smtClean="0"/>
              <a:t>(</a:t>
            </a:r>
            <a:r>
              <a:rPr lang="en-US" altLang="zh-TW" dirty="0"/>
              <a:t>Musical Instrument Digital Interface) </a:t>
            </a:r>
            <a:endParaRPr kumimoji="1" lang="zh-TW" altLang="en-US" dirty="0"/>
          </a:p>
        </p:txBody>
      </p:sp>
      <p:graphicFrame>
        <p:nvGraphicFramePr>
          <p:cNvPr id="9" name="資料圖表 8"/>
          <p:cNvGraphicFramePr/>
          <p:nvPr>
            <p:extLst>
              <p:ext uri="{D42A27DB-BD31-4B8C-83A1-F6EECF244321}">
                <p14:modId xmlns:p14="http://schemas.microsoft.com/office/powerpoint/2010/main" val="206797735"/>
              </p:ext>
            </p:extLst>
          </p:nvPr>
        </p:nvGraphicFramePr>
        <p:xfrm>
          <a:off x="1651000" y="1690688"/>
          <a:ext cx="7886700" cy="4447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145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592" y="2759166"/>
            <a:ext cx="4953503" cy="3446423"/>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21" y="755027"/>
            <a:ext cx="5970371" cy="2004139"/>
          </a:xfrm>
          <a:prstGeom prst="rect">
            <a:avLst/>
          </a:prstGeom>
        </p:spPr>
      </p:pic>
      <p:sp>
        <p:nvSpPr>
          <p:cNvPr id="7" name="矩形 6"/>
          <p:cNvSpPr/>
          <p:nvPr/>
        </p:nvSpPr>
        <p:spPr>
          <a:xfrm>
            <a:off x="6723297" y="1326209"/>
            <a:ext cx="4910138" cy="861774"/>
          </a:xfrm>
          <a:prstGeom prst="rect">
            <a:avLst/>
          </a:prstGeom>
        </p:spPr>
        <p:txBody>
          <a:bodyPr wrap="square">
            <a:spAutoFit/>
          </a:bodyPr>
          <a:lstStyle/>
          <a:p>
            <a:r>
              <a:rPr lang="en-US" altLang="zh-TW" dirty="0" smtClean="0">
                <a:effectLst/>
                <a:latin typeface="NimbusRomNo9L" charset="0"/>
              </a:rPr>
              <a:t>84 ticks per quarter note , which corresponds to 96 ticks for an eighteenth note </a:t>
            </a:r>
            <a:r>
              <a:rPr lang="en-US" altLang="zh-TW" sz="3200" dirty="0" smtClean="0">
                <a:effectLst/>
                <a:latin typeface="TeXMUSIX13" charset="0"/>
              </a:rPr>
              <a:t>) </a:t>
            </a:r>
            <a:endParaRPr lang="en-US" altLang="zh-TW" dirty="0"/>
          </a:p>
        </p:txBody>
      </p:sp>
      <p:sp>
        <p:nvSpPr>
          <p:cNvPr id="8" name="矩形 7"/>
          <p:cNvSpPr/>
          <p:nvPr/>
        </p:nvSpPr>
        <p:spPr>
          <a:xfrm>
            <a:off x="6603892" y="3897265"/>
            <a:ext cx="5148948" cy="2308324"/>
          </a:xfrm>
          <a:prstGeom prst="rect">
            <a:avLst/>
          </a:prstGeom>
        </p:spPr>
        <p:txBody>
          <a:bodyPr wrap="square">
            <a:spAutoFit/>
          </a:bodyPr>
          <a:lstStyle/>
          <a:p>
            <a:r>
              <a:rPr lang="en-US" altLang="zh-TW" dirty="0" smtClean="0">
                <a:effectLst/>
                <a:latin typeface="NimbusRomNo9L" charset="0"/>
              </a:rPr>
              <a:t>one drawback of encoding MIDI messages directly is that it does not effectively preserve the notion of multiple notes being played at once through the use of multiple tracks. Since they concatenate tracks end-to-end, they posit that it will </a:t>
            </a:r>
            <a:r>
              <a:rPr lang="en-US" altLang="zh-TW" dirty="0" smtClean="0">
                <a:solidFill>
                  <a:srgbClr val="FF0000"/>
                </a:solidFill>
                <a:effectLst/>
                <a:latin typeface="NimbusRomNo9L" charset="0"/>
              </a:rPr>
              <a:t>be difficult for such a model to learn that multiple notes in the same position across different tracks can really be played at the same time </a:t>
            </a:r>
            <a:endParaRPr lang="en-US" altLang="zh-TW" dirty="0">
              <a:solidFill>
                <a:srgbClr val="FF0000"/>
              </a:solidFill>
            </a:endParaRPr>
          </a:p>
        </p:txBody>
      </p:sp>
    </p:spTree>
    <p:extLst>
      <p:ext uri="{BB962C8B-B14F-4D97-AF65-F5344CB8AC3E}">
        <p14:creationId xmlns:p14="http://schemas.microsoft.com/office/powerpoint/2010/main" val="7820796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16978</TotalTime>
  <Words>2596</Words>
  <Application>Microsoft Macintosh PowerPoint</Application>
  <PresentationFormat>寬螢幕</PresentationFormat>
  <Paragraphs>380</Paragraphs>
  <Slides>47</Slides>
  <Notes>30</Notes>
  <HiddenSlides>4</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47</vt:i4>
      </vt:variant>
    </vt:vector>
  </HeadingPairs>
  <TitlesOfParts>
    <vt:vector size="56" baseType="lpstr">
      <vt:lpstr>Arial</vt:lpstr>
      <vt:lpstr>Calibri</vt:lpstr>
      <vt:lpstr>Calibri Light</vt:lpstr>
      <vt:lpstr>CMSY10</vt:lpstr>
      <vt:lpstr>NimbusRomNo9L</vt:lpstr>
      <vt:lpstr>StandardSymL</vt:lpstr>
      <vt:lpstr>TeXMUSIX13</vt:lpstr>
      <vt:lpstr>新細明體</vt:lpstr>
      <vt:lpstr>Office 佈景主題</vt:lpstr>
      <vt:lpstr>Deep Learning Techniques for Music Generation  - A Survey </vt:lpstr>
      <vt:lpstr>Outline</vt:lpstr>
      <vt:lpstr>Chapter2 - Method</vt:lpstr>
      <vt:lpstr>Chapter3 - Objective</vt:lpstr>
      <vt:lpstr>PowerPoint 簡報</vt:lpstr>
      <vt:lpstr>CH4 - Representation</vt:lpstr>
      <vt:lpstr>Signal</vt:lpstr>
      <vt:lpstr>MIDI (Musical Instrument Digital Interface) </vt:lpstr>
      <vt:lpstr>PowerPoint 簡報</vt:lpstr>
      <vt:lpstr>Piano roll</vt:lpstr>
      <vt:lpstr>Text</vt:lpstr>
      <vt:lpstr>Chord</vt:lpstr>
      <vt:lpstr>Lead Sheet </vt:lpstr>
      <vt:lpstr>Common Issues and Techniques</vt:lpstr>
      <vt:lpstr>Global vs Time Slice</vt:lpstr>
      <vt:lpstr>DataSet</vt:lpstr>
      <vt:lpstr>Chapter5 - Architecture</vt:lpstr>
      <vt:lpstr>PowerPoint 簡報</vt:lpstr>
      <vt:lpstr>Folded &amp; Unfolded RNN</vt:lpstr>
      <vt:lpstr>Autoencoder</vt:lpstr>
      <vt:lpstr>RBM (Restricted Boltzmann Machine )</vt:lpstr>
      <vt:lpstr>Conditioning Architectural Pattern</vt:lpstr>
      <vt:lpstr>GAN(Generative Adversarial Networks)</vt:lpstr>
      <vt:lpstr>PowerPoint 簡報</vt:lpstr>
      <vt:lpstr>Reinforcement Learning –Deep Double Q</vt:lpstr>
      <vt:lpstr>Q learning</vt:lpstr>
      <vt:lpstr>Chapter6 - Strategy</vt:lpstr>
      <vt:lpstr>Chapter7 - Systems</vt:lpstr>
      <vt:lpstr>Feedforward Strategy</vt:lpstr>
      <vt:lpstr>Liang’s BachBot Chorale Generation System </vt:lpstr>
      <vt:lpstr>Stacked Autoencoders Architecture</vt:lpstr>
      <vt:lpstr>Feedforward &amp; RNN Architectures</vt:lpstr>
      <vt:lpstr>PowerPoint 簡報</vt:lpstr>
      <vt:lpstr>Makris et al.’s Rhythm Generation System</vt:lpstr>
      <vt:lpstr>WaveNet Audio Generation System</vt:lpstr>
      <vt:lpstr>C-RNN-GAN Classical Polyphony Generation System</vt:lpstr>
      <vt:lpstr>MidiNet Pop Melody Generation System</vt:lpstr>
      <vt:lpstr>Chapter8 - Analysis</vt:lpstr>
      <vt:lpstr>PowerPoint 簡報</vt:lpstr>
      <vt:lpstr>PowerPoint 簡報</vt:lpstr>
      <vt:lpstr>Chapter10 - Discussion</vt:lpstr>
      <vt:lpstr>PowerPoint 簡報</vt:lpstr>
      <vt:lpstr>Chapter10 - Discussion</vt:lpstr>
      <vt:lpstr>PowerPoint 簡報</vt:lpstr>
      <vt:lpstr>Chapter10 - Discussion</vt:lpstr>
      <vt:lpstr>PowerPoint 簡報</vt:lpstr>
      <vt:lpstr>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Techniques for Music Generation  – A Survey </dc:title>
  <dc:creator>Microsoft Office 使用者</dc:creator>
  <cp:lastModifiedBy>Microsoft Office 使用者</cp:lastModifiedBy>
  <cp:revision>145</cp:revision>
  <cp:lastPrinted>2017-09-22T10:08:28Z</cp:lastPrinted>
  <dcterms:created xsi:type="dcterms:W3CDTF">2017-09-18T13:18:49Z</dcterms:created>
  <dcterms:modified xsi:type="dcterms:W3CDTF">2017-10-05T12:54:53Z</dcterms:modified>
</cp:coreProperties>
</file>